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5"/>
    <p:sldMasterId id="2147483756" r:id="rId6"/>
  </p:sldMasterIdLst>
  <p:notesMasterIdLst>
    <p:notesMasterId r:id="rId82"/>
  </p:notesMasterIdLst>
  <p:handoutMasterIdLst>
    <p:handoutMasterId r:id="rId83"/>
  </p:handoutMasterIdLst>
  <p:sldIdLst>
    <p:sldId id="376" r:id="rId7"/>
    <p:sldId id="961" r:id="rId8"/>
    <p:sldId id="739" r:id="rId9"/>
    <p:sldId id="965" r:id="rId10"/>
    <p:sldId id="964" r:id="rId11"/>
    <p:sldId id="839" r:id="rId12"/>
    <p:sldId id="999" r:id="rId13"/>
    <p:sldId id="1004" r:id="rId14"/>
    <p:sldId id="1005" r:id="rId15"/>
    <p:sldId id="955" r:id="rId16"/>
    <p:sldId id="865" r:id="rId17"/>
    <p:sldId id="866" r:id="rId18"/>
    <p:sldId id="867" r:id="rId19"/>
    <p:sldId id="869" r:id="rId20"/>
    <p:sldId id="967" r:id="rId21"/>
    <p:sldId id="968" r:id="rId22"/>
    <p:sldId id="966" r:id="rId23"/>
    <p:sldId id="957" r:id="rId24"/>
    <p:sldId id="958" r:id="rId25"/>
    <p:sldId id="959" r:id="rId26"/>
    <p:sldId id="1002" r:id="rId27"/>
    <p:sldId id="960" r:id="rId28"/>
    <p:sldId id="919" r:id="rId29"/>
    <p:sldId id="920" r:id="rId30"/>
    <p:sldId id="871" r:id="rId31"/>
    <p:sldId id="979" r:id="rId32"/>
    <p:sldId id="881" r:id="rId33"/>
    <p:sldId id="885" r:id="rId34"/>
    <p:sldId id="981" r:id="rId35"/>
    <p:sldId id="983" r:id="rId36"/>
    <p:sldId id="953" r:id="rId37"/>
    <p:sldId id="980" r:id="rId38"/>
    <p:sldId id="982" r:id="rId39"/>
    <p:sldId id="954" r:id="rId40"/>
    <p:sldId id="984" r:id="rId41"/>
    <p:sldId id="985" r:id="rId42"/>
    <p:sldId id="986" r:id="rId43"/>
    <p:sldId id="987" r:id="rId44"/>
    <p:sldId id="988" r:id="rId45"/>
    <p:sldId id="989" r:id="rId46"/>
    <p:sldId id="990" r:id="rId47"/>
    <p:sldId id="969" r:id="rId48"/>
    <p:sldId id="977" r:id="rId49"/>
    <p:sldId id="970" r:id="rId50"/>
    <p:sldId id="978" r:id="rId51"/>
    <p:sldId id="971" r:id="rId52"/>
    <p:sldId id="973" r:id="rId53"/>
    <p:sldId id="976" r:id="rId54"/>
    <p:sldId id="915" r:id="rId55"/>
    <p:sldId id="991" r:id="rId56"/>
    <p:sldId id="902" r:id="rId57"/>
    <p:sldId id="903" r:id="rId58"/>
    <p:sldId id="904" r:id="rId59"/>
    <p:sldId id="905" r:id="rId60"/>
    <p:sldId id="906" r:id="rId61"/>
    <p:sldId id="897" r:id="rId62"/>
    <p:sldId id="793" r:id="rId63"/>
    <p:sldId id="801" r:id="rId64"/>
    <p:sldId id="794" r:id="rId65"/>
    <p:sldId id="932" r:id="rId66"/>
    <p:sldId id="992" r:id="rId67"/>
    <p:sldId id="993" r:id="rId68"/>
    <p:sldId id="994" r:id="rId69"/>
    <p:sldId id="995" r:id="rId70"/>
    <p:sldId id="996" r:id="rId71"/>
    <p:sldId id="997" r:id="rId72"/>
    <p:sldId id="998" r:id="rId73"/>
    <p:sldId id="922" r:id="rId74"/>
    <p:sldId id="923" r:id="rId75"/>
    <p:sldId id="924" r:id="rId76"/>
    <p:sldId id="926" r:id="rId77"/>
    <p:sldId id="927" r:id="rId78"/>
    <p:sldId id="933" r:id="rId79"/>
    <p:sldId id="930" r:id="rId80"/>
    <p:sldId id="931" r:id="rId81"/>
  </p:sldIdLst>
  <p:sldSz cx="9144000" cy="5143500" type="screen16x9"/>
  <p:notesSz cx="6858000" cy="9144000"/>
  <p:defaultText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Guidelines" id="{44008CE7-4650-416C-ACBD-B9B1038E76EB}">
          <p14:sldIdLst>
            <p14:sldId id="376"/>
            <p14:sldId id="961"/>
            <p14:sldId id="739"/>
            <p14:sldId id="965"/>
            <p14:sldId id="964"/>
            <p14:sldId id="839"/>
            <p14:sldId id="999"/>
            <p14:sldId id="1004"/>
            <p14:sldId id="1005"/>
            <p14:sldId id="955"/>
            <p14:sldId id="865"/>
            <p14:sldId id="866"/>
            <p14:sldId id="867"/>
            <p14:sldId id="869"/>
            <p14:sldId id="967"/>
            <p14:sldId id="968"/>
            <p14:sldId id="966"/>
            <p14:sldId id="957"/>
            <p14:sldId id="958"/>
            <p14:sldId id="959"/>
            <p14:sldId id="1002"/>
            <p14:sldId id="960"/>
            <p14:sldId id="919"/>
            <p14:sldId id="920"/>
            <p14:sldId id="871"/>
            <p14:sldId id="979"/>
            <p14:sldId id="881"/>
            <p14:sldId id="885"/>
            <p14:sldId id="981"/>
            <p14:sldId id="983"/>
            <p14:sldId id="953"/>
            <p14:sldId id="980"/>
            <p14:sldId id="982"/>
            <p14:sldId id="954"/>
            <p14:sldId id="984"/>
            <p14:sldId id="985"/>
            <p14:sldId id="986"/>
            <p14:sldId id="987"/>
            <p14:sldId id="988"/>
            <p14:sldId id="989"/>
            <p14:sldId id="990"/>
            <p14:sldId id="969"/>
            <p14:sldId id="977"/>
            <p14:sldId id="970"/>
            <p14:sldId id="978"/>
            <p14:sldId id="971"/>
            <p14:sldId id="973"/>
            <p14:sldId id="976"/>
            <p14:sldId id="915"/>
            <p14:sldId id="991"/>
            <p14:sldId id="902"/>
            <p14:sldId id="903"/>
            <p14:sldId id="904"/>
            <p14:sldId id="905"/>
            <p14:sldId id="906"/>
            <p14:sldId id="897"/>
            <p14:sldId id="793"/>
            <p14:sldId id="801"/>
            <p14:sldId id="794"/>
            <p14:sldId id="932"/>
            <p14:sldId id="992"/>
            <p14:sldId id="993"/>
            <p14:sldId id="994"/>
            <p14:sldId id="995"/>
            <p14:sldId id="996"/>
            <p14:sldId id="997"/>
            <p14:sldId id="998"/>
            <p14:sldId id="922"/>
            <p14:sldId id="923"/>
            <p14:sldId id="924"/>
            <p14:sldId id="926"/>
            <p14:sldId id="927"/>
            <p14:sldId id="933"/>
            <p14:sldId id="930"/>
            <p14:sldId id="93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8200"/>
    <a:srgbClr val="0064B1"/>
    <a:srgbClr val="F28500"/>
    <a:srgbClr val="F58026"/>
    <a:srgbClr val="83B800"/>
    <a:srgbClr val="FFFFFF"/>
    <a:srgbClr val="FBFBFB"/>
    <a:srgbClr val="000000"/>
    <a:srgbClr val="929292"/>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4" autoAdjust="0"/>
    <p:restoredTop sz="98417" autoAdjust="0"/>
  </p:normalViewPr>
  <p:slideViewPr>
    <p:cSldViewPr snapToGrid="0">
      <p:cViewPr>
        <p:scale>
          <a:sx n="100" d="100"/>
          <a:sy n="100" d="100"/>
        </p:scale>
        <p:origin x="-1044" y="-348"/>
      </p:cViewPr>
      <p:guideLst>
        <p:guide orient="horz" pos="110"/>
        <p:guide orient="horz" pos="3128"/>
        <p:guide orient="horz" pos="1630"/>
        <p:guide orient="horz" pos="2334"/>
        <p:guide orient="horz" pos="2374"/>
        <p:guide orient="horz" pos="684"/>
        <p:guide orient="horz" pos="926"/>
        <p:guide orient="horz" pos="1670"/>
        <p:guide orient="horz" pos="965"/>
        <p:guide orient="horz" pos="3038"/>
        <p:guide orient="horz" pos="3076"/>
        <p:guide orient="horz" pos="261"/>
        <p:guide orient="horz" pos="218"/>
        <p:guide pos="2853"/>
        <p:guide pos="1918"/>
        <p:guide pos="4729"/>
        <p:guide pos="981"/>
        <p:guide pos="3840"/>
        <p:guide pos="1032"/>
        <p:guide pos="1970"/>
        <p:guide pos="2904"/>
        <p:guide pos="3795"/>
        <p:guide pos="4779"/>
        <p:guide pos="5662"/>
        <p:guide pos="246"/>
        <p:guide pos="5716"/>
        <p:guide pos="98"/>
        <p:guide pos="45"/>
        <p:guide pos="5530"/>
      </p:guideLst>
    </p:cSldViewPr>
  </p:slideViewPr>
  <p:outlineViewPr>
    <p:cViewPr>
      <p:scale>
        <a:sx n="33" d="100"/>
        <a:sy n="33" d="100"/>
      </p:scale>
      <p:origin x="0" y="4974"/>
    </p:cViewPr>
  </p:outlineViewPr>
  <p:notesTextViewPr>
    <p:cViewPr>
      <p:scale>
        <a:sx n="100" d="100"/>
        <a:sy n="100" d="100"/>
      </p:scale>
      <p:origin x="0" y="0"/>
    </p:cViewPr>
  </p:notesTextViewPr>
  <p:sorterViewPr>
    <p:cViewPr>
      <p:scale>
        <a:sx n="100" d="100"/>
        <a:sy n="100" d="100"/>
      </p:scale>
      <p:origin x="0" y="30"/>
    </p:cViewPr>
  </p:sorterViewPr>
  <p:notesViewPr>
    <p:cSldViewPr snapToGrid="0" showGuides="1">
      <p:cViewPr varScale="1">
        <p:scale>
          <a:sx n="101" d="100"/>
          <a:sy n="101" d="100"/>
        </p:scale>
        <p:origin x="-352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presProps" Target="presProps.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tableStyles" Target="tableStyles.xml"/><Relationship Id="rId61" Type="http://schemas.openxmlformats.org/officeDocument/2006/relationships/slide" Target="slides/slide55.xml"/><Relationship Id="rId8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latin typeface="Segoe UI" pitchFamily="34" charset="0"/>
              </a:rPr>
              <a:t>TechReady</a:t>
            </a:r>
            <a:r>
              <a:rPr lang="en-US" dirty="0" smtClean="0">
                <a:latin typeface="Segoe UI" pitchFamily="34" charset="0"/>
              </a:rPr>
              <a:t> 14</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10/12/2015</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TechReady</a:t>
            </a:r>
            <a:r>
              <a:rPr lang="en-US" dirty="0" smtClean="0"/>
              <a:t> 14</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10/12/2015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notesStyle>
    <a:lvl1pPr marL="0" algn="l" defTabSz="686047" rtl="0" eaLnBrk="1" latinLnBrk="0" hangingPunct="1">
      <a:lnSpc>
        <a:spcPct val="90000"/>
      </a:lnSpc>
      <a:spcAft>
        <a:spcPts val="250"/>
      </a:spcAft>
      <a:defRPr sz="700" kern="1200">
        <a:solidFill>
          <a:schemeClr val="tx1"/>
        </a:solidFill>
        <a:latin typeface="Segoe UI" pitchFamily="34" charset="0"/>
        <a:ea typeface="+mn-ea"/>
        <a:cs typeface="+mn-cs"/>
      </a:defRPr>
    </a:lvl1pPr>
    <a:lvl2pPr marL="159800" indent="-79403" algn="l" defTabSz="686047"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2pPr>
    <a:lvl3pPr marL="246151" indent="-86352" algn="l" defTabSz="686047"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3pPr>
    <a:lvl4pPr marL="362279" indent="-110173" algn="l" defTabSz="686047"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4pPr>
    <a:lvl5pPr marL="461534" indent="-86352" algn="l" defTabSz="686047"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5pPr>
    <a:lvl6pPr marL="1715118" algn="l" defTabSz="686047" rtl="0" eaLnBrk="1" latinLnBrk="0" hangingPunct="1">
      <a:defRPr sz="900" kern="1200">
        <a:solidFill>
          <a:schemeClr val="tx1"/>
        </a:solidFill>
        <a:latin typeface="+mn-lt"/>
        <a:ea typeface="+mn-ea"/>
        <a:cs typeface="+mn-cs"/>
      </a:defRPr>
    </a:lvl6pPr>
    <a:lvl7pPr marL="2058140" algn="l" defTabSz="686047" rtl="0" eaLnBrk="1" latinLnBrk="0" hangingPunct="1">
      <a:defRPr sz="900" kern="1200">
        <a:solidFill>
          <a:schemeClr val="tx1"/>
        </a:solidFill>
        <a:latin typeface="+mn-lt"/>
        <a:ea typeface="+mn-ea"/>
        <a:cs typeface="+mn-cs"/>
      </a:defRPr>
    </a:lvl7pPr>
    <a:lvl8pPr marL="2401164" algn="l" defTabSz="686047" rtl="0" eaLnBrk="1" latinLnBrk="0" hangingPunct="1">
      <a:defRPr sz="900" kern="1200">
        <a:solidFill>
          <a:schemeClr val="tx1"/>
        </a:solidFill>
        <a:latin typeface="+mn-lt"/>
        <a:ea typeface="+mn-ea"/>
        <a:cs typeface="+mn-cs"/>
      </a:defRPr>
    </a:lvl8pPr>
    <a:lvl9pPr marL="2744188" algn="l" defTabSz="686047"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3919946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73</a:t>
            </a:fld>
            <a:endParaRPr lang="en-US" dirty="0"/>
          </a:p>
        </p:txBody>
      </p:sp>
    </p:spTree>
    <p:extLst>
      <p:ext uri="{BB962C8B-B14F-4D97-AF65-F5344CB8AC3E}">
        <p14:creationId xmlns:p14="http://schemas.microsoft.com/office/powerpoint/2010/main" val="326730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3919946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3919946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3919946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3919946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Tree>
    <p:extLst>
      <p:ext uri="{BB962C8B-B14F-4D97-AF65-F5344CB8AC3E}">
        <p14:creationId xmlns:p14="http://schemas.microsoft.com/office/powerpoint/2010/main" val="3919946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Tree>
    <p:extLst>
      <p:ext uri="{BB962C8B-B14F-4D97-AF65-F5344CB8AC3E}">
        <p14:creationId xmlns:p14="http://schemas.microsoft.com/office/powerpoint/2010/main" val="39199466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Tree>
    <p:extLst>
      <p:ext uri="{BB962C8B-B14F-4D97-AF65-F5344CB8AC3E}">
        <p14:creationId xmlns:p14="http://schemas.microsoft.com/office/powerpoint/2010/main" val="3919946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Tree>
    <p:extLst>
      <p:ext uri="{BB962C8B-B14F-4D97-AF65-F5344CB8AC3E}">
        <p14:creationId xmlns:p14="http://schemas.microsoft.com/office/powerpoint/2010/main" val="3919946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809965"/>
          </a:xfrm>
        </p:spPr>
        <p:txBody>
          <a:bodyPr/>
          <a:lstStyle>
            <a:lvl1pPr marL="0" indent="0">
              <a:spcBef>
                <a:spcPts val="0"/>
              </a:spcBef>
              <a:spcAft>
                <a:spcPts val="675"/>
              </a:spcAft>
              <a:buNone/>
              <a:defRPr sz="3200" spc="-100" baseline="0">
                <a:latin typeface="Garamond" panose="02020404030301010803" pitchFamily="18" charset="0"/>
              </a:defRPr>
            </a:lvl1pPr>
            <a:lvl2pPr marL="0" indent="0">
              <a:spcBef>
                <a:spcPts val="0"/>
              </a:spcBef>
              <a:spcAft>
                <a:spcPts val="300"/>
              </a:spcAft>
              <a:buNone/>
              <a:defRPr sz="2000" spc="-50" baseline="0">
                <a:latin typeface="Garamond" panose="02020404030301010803" pitchFamily="18" charset="0"/>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4117153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Blank Color 1 Layout">
    <p:bg>
      <p:bgPr>
        <a:solidFill>
          <a:schemeClr val="accent3"/>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531144"/>
            <a:ext cx="8423524" cy="997196"/>
          </a:xfrm>
        </p:spPr>
        <p:txBody>
          <a:bodyPr/>
          <a:lstStyle>
            <a:lvl1pPr marL="0" indent="0">
              <a:buNone/>
              <a:defRPr lang="en-US" sz="7200" i="0" kern="1200" spc="-75" baseline="0" dirty="0" smtClean="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384673" y="2337930"/>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5" name="Picture 2" descr="C:\Users\chengkai\AppData\Local\Temp\Rar$DRa0.306\UTA_A-logo_Sml_2c-rgb.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47748" y="4486518"/>
            <a:ext cx="925009" cy="613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04155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Blank Color 1 Layout">
    <p:bg>
      <p:bgPr>
        <a:solidFill>
          <a:schemeClr val="accent6"/>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531144"/>
            <a:ext cx="8423524" cy="997196"/>
          </a:xfrm>
        </p:spPr>
        <p:txBody>
          <a:bodyPr/>
          <a:lstStyle>
            <a:lvl1pPr marL="0" indent="0">
              <a:buNone/>
              <a:defRPr lang="en-US" sz="7200" i="0" kern="1200" spc="-75" baseline="0" dirty="0" smtClean="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384673" y="2337930"/>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916248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Blank Color 1 Layout">
    <p:bg>
      <p:bgPr>
        <a:solidFill>
          <a:schemeClr val="accent5"/>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531144"/>
            <a:ext cx="8423524" cy="997196"/>
          </a:xfrm>
        </p:spPr>
        <p:txBody>
          <a:bodyPr/>
          <a:lstStyle>
            <a:lvl1pPr marL="0" indent="0">
              <a:buNone/>
              <a:defRPr lang="en-US" sz="7200" i="0" kern="1200" spc="-75" baseline="0" dirty="0" smtClean="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384673" y="2337930"/>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215778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Blank Color 1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5233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Color 2 Layout">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99303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Color 3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20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Color Layout 4">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0857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Color Layou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8107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546528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389436" y="1085850"/>
            <a:ext cx="8363938" cy="1932837"/>
          </a:xfrm>
          <a:ln>
            <a:solidFill>
              <a:schemeClr val="accent1"/>
            </a:solidFill>
          </a:ln>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29373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4"/>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3502416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217384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064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531144"/>
            <a:ext cx="8423524" cy="997196"/>
          </a:xfrm>
        </p:spPr>
        <p:txBody>
          <a:bodyPr/>
          <a:lstStyle>
            <a:lvl1pPr marL="0" indent="0">
              <a:buNone/>
              <a:defRPr lang="en-US" sz="72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384673" y="2337930"/>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36420122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6_Blank Color 1 Layout">
    <p:bg>
      <p:bgPr>
        <a:solidFill>
          <a:schemeClr val="accent6"/>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531144"/>
            <a:ext cx="8423524" cy="997196"/>
          </a:xfrm>
        </p:spPr>
        <p:txBody>
          <a:bodyPr/>
          <a:lstStyle>
            <a:lvl1pPr marL="0" indent="0">
              <a:buNone/>
              <a:defRPr lang="en-US" sz="7200" i="0" kern="1200" spc="-75" baseline="0" dirty="0" smtClean="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384673" y="2337930"/>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1575882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Color 1 Layout">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531144"/>
            <a:ext cx="8423524" cy="997196"/>
          </a:xfrm>
        </p:spPr>
        <p:txBody>
          <a:bodyPr/>
          <a:lstStyle>
            <a:lvl1pPr marL="0" indent="0">
              <a:buNone/>
              <a:defRPr sz="7200" i="0" spc="-75" baseline="0">
                <a:gradFill>
                  <a:gsLst>
                    <a:gs pos="0">
                      <a:schemeClr val="tx1"/>
                    </a:gs>
                    <a:gs pos="100000">
                      <a:schemeClr val="tx1"/>
                    </a:gs>
                  </a:gsLst>
                  <a:lin ang="5400000" scaled="0"/>
                </a:gradFill>
                <a:latin typeface="Garamond" panose="02020404030301010803" pitchFamily="18" charset="0"/>
              </a:defRPr>
            </a:lvl1pPr>
          </a:lstStyle>
          <a:p>
            <a:pPr lvl="0"/>
            <a:r>
              <a:rPr lang="en-US" dirty="0" smtClean="0"/>
              <a:t>Click to edit title style</a:t>
            </a:r>
          </a:p>
        </p:txBody>
      </p:sp>
      <p:sp>
        <p:nvSpPr>
          <p:cNvPr id="9" name="Text Placeholder 8"/>
          <p:cNvSpPr>
            <a:spLocks noGrp="1"/>
          </p:cNvSpPr>
          <p:nvPr>
            <p:ph type="body" sz="quarter" idx="11" hasCustomPrompt="1"/>
          </p:nvPr>
        </p:nvSpPr>
        <p:spPr>
          <a:xfrm>
            <a:off x="384673" y="2337930"/>
            <a:ext cx="5636696" cy="443198"/>
          </a:xfrm>
        </p:spPr>
        <p:txBody>
          <a:bodyPr/>
          <a:lstStyle>
            <a:lvl1pPr marL="0" indent="0">
              <a:buNone/>
              <a:defRPr spc="-75" baseline="0">
                <a:gradFill>
                  <a:gsLst>
                    <a:gs pos="0">
                      <a:schemeClr val="tx1"/>
                    </a:gs>
                    <a:gs pos="100000">
                      <a:schemeClr val="tx1"/>
                    </a:gs>
                  </a:gsLst>
                  <a:lin ang="5400000" scaled="0"/>
                </a:gradFill>
                <a:latin typeface="Garamond" panose="02020404030301010803" pitchFamily="18" charset="0"/>
              </a:defRPr>
            </a:lvl1pPr>
          </a:lstStyle>
          <a:p>
            <a:pPr lvl="0"/>
            <a:r>
              <a:rPr lang="en-US" dirty="0" smtClean="0"/>
              <a:t>Speaker Title</a:t>
            </a:r>
            <a:endParaRPr lang="en-US" dirty="0"/>
          </a:p>
        </p:txBody>
      </p:sp>
      <p:pic>
        <p:nvPicPr>
          <p:cNvPr id="5" name="Picture 2" descr="C:\Users\chengkai\AppData\Local\Temp\Rar$DRa0.306\UTA_A-logo_Sml_2c-rgb.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47748" y="4486518"/>
            <a:ext cx="925009" cy="613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687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Color 1 Layout">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531144"/>
            <a:ext cx="8423524" cy="997196"/>
          </a:xfrm>
        </p:spPr>
        <p:txBody>
          <a:bodyPr/>
          <a:lstStyle>
            <a:lvl1pPr marL="0" indent="0">
              <a:buNone/>
              <a:defRPr sz="7200" i="0" spc="-75" baseline="0">
                <a:gradFill>
                  <a:gsLst>
                    <a:gs pos="0">
                      <a:schemeClr val="tx1"/>
                    </a:gs>
                    <a:gs pos="100000">
                      <a:schemeClr val="tx1"/>
                    </a:gs>
                  </a:gsLst>
                  <a:lin ang="5400000" scaled="0"/>
                </a:gradFill>
                <a:latin typeface="Garamond" panose="02020404030301010803" pitchFamily="18" charset="0"/>
              </a:defRPr>
            </a:lvl1pPr>
          </a:lstStyle>
          <a:p>
            <a:pPr lvl="0"/>
            <a:r>
              <a:rPr lang="en-US" dirty="0" smtClean="0"/>
              <a:t>Click to edit title style</a:t>
            </a:r>
          </a:p>
        </p:txBody>
      </p:sp>
      <p:sp>
        <p:nvSpPr>
          <p:cNvPr id="4" name="Text Placeholder 8"/>
          <p:cNvSpPr>
            <a:spLocks noGrp="1"/>
          </p:cNvSpPr>
          <p:nvPr>
            <p:ph type="body" sz="quarter" idx="11" hasCustomPrompt="1"/>
          </p:nvPr>
        </p:nvSpPr>
        <p:spPr>
          <a:xfrm>
            <a:off x="384673" y="2337930"/>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5" name="Picture 2" descr="C:\Users\chengkai\AppData\Local\Temp\Rar$DRa0.306\UTA_A-logo_Sml_2c-rgb.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47748" y="4486518"/>
            <a:ext cx="925009" cy="613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52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image" Target="../media/image3.png"/><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7" y="1085851"/>
            <a:ext cx="8363937" cy="1966692"/>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3074" name="Picture 2" descr="C:\home\clouds\Google Drive\Management\IDIR\idirlogo\idirlogo.pn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6235824" y="4323854"/>
            <a:ext cx="1770489" cy="7318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chengkai\AppData\Local\Temp\Rar$DRa0.306\UTA_A-logo_Sml_2c-rgb.png"/>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8147747" y="4280744"/>
            <a:ext cx="925009" cy="818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9786927"/>
      </p:ext>
    </p:extLst>
  </p:cSld>
  <p:clrMap bg1="lt1" tx1="dk1" bg2="lt2" tx2="dk2" accent1="accent1" accent2="accent2" accent3="accent3" accent4="accent4" accent5="accent5" accent6="accent6" hlink="hlink" folHlink="folHlink"/>
  <p:sldLayoutIdLst>
    <p:sldLayoutId id="2147483744" r:id="rId1"/>
    <p:sldLayoutId id="2147483735" r:id="rId2"/>
    <p:sldLayoutId id="2147483736" r:id="rId3"/>
    <p:sldLayoutId id="2147483739" r:id="rId4"/>
    <p:sldLayoutId id="2147483740" r:id="rId5"/>
    <p:sldLayoutId id="2147483775" r:id="rId6"/>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l" defTabSz="686047" rtl="0" eaLnBrk="1" latinLnBrk="0" hangingPunct="1">
        <a:lnSpc>
          <a:spcPct val="90000"/>
        </a:lnSpc>
        <a:spcBef>
          <a:spcPct val="0"/>
        </a:spcBef>
        <a:buNone/>
        <a:defRPr lang="en-US" sz="4800" b="0" kern="1200" cap="none" spc="-100" baseline="0" dirty="0" smtClean="0">
          <a:ln w="3175">
            <a:noFill/>
          </a:ln>
          <a:solidFill>
            <a:schemeClr val="accent5">
              <a:lumMod val="75000"/>
            </a:schemeClr>
          </a:solidFill>
          <a:effectLst/>
          <a:latin typeface="Garamond" panose="02020404030301010803" pitchFamily="18" charset="0"/>
          <a:ea typeface="+mn-ea"/>
          <a:cs typeface="Arial" charset="0"/>
        </a:defRPr>
      </a:lvl1pPr>
    </p:titleStyle>
    <p:body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7" y="1085851"/>
            <a:ext cx="8363937" cy="1966692"/>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6" name="Picture 2" descr="C:\Users\chengkai\AppData\Local\Temp\Rar$DRa0.306\UTA_A-logo_Sml_2c-rgb.png"/>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47747" y="4280744"/>
            <a:ext cx="925009" cy="81802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home\clouds\Google Drive\Management\IDIR\idirlogo\idirlogo-inverse.png"/>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6315075" y="4363784"/>
            <a:ext cx="1657350" cy="685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5013393"/>
      </p:ext>
    </p:extLst>
  </p:cSld>
  <p:clrMap bg1="dk1" tx1="lt1" bg2="dk2" tx2="lt2" accent1="accent1" accent2="accent2" accent3="accent3" accent4="accent4" accent5="accent5" accent6="accent6" hlink="hlink" folHlink="folHlink"/>
  <p:sldLayoutIdLst>
    <p:sldLayoutId id="2147483773"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6" r:id="rId12"/>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l" defTabSz="686047" rtl="0" eaLnBrk="1" latinLnBrk="0" hangingPunct="1">
        <a:lnSpc>
          <a:spcPct val="90000"/>
        </a:lnSpc>
        <a:spcBef>
          <a:spcPct val="0"/>
        </a:spcBef>
        <a:buNone/>
        <a:defRPr lang="en-US" sz="48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Garamond" panose="02020404030301010803" pitchFamily="18" charset="0"/>
          <a:ea typeface="+mn-ea"/>
          <a:cs typeface="Arial" charset="0"/>
        </a:defRPr>
      </a:lvl1pPr>
    </p:titleStyle>
    <p:bodyStyle>
      <a:lvl1pPr marL="0" indent="0" algn="l" defTabSz="686047" rtl="0" eaLnBrk="1" latinLnBrk="0" hangingPunct="1">
        <a:lnSpc>
          <a:spcPct val="90000"/>
        </a:lnSpc>
        <a:spcBef>
          <a:spcPct val="20000"/>
        </a:spcBef>
        <a:buSzPct val="90000"/>
        <a:buFont typeface="Arial" pitchFamily="34" charset="0"/>
        <a:buNone/>
        <a:defRPr sz="3200" kern="1200">
          <a:gradFill>
            <a:gsLst>
              <a:gs pos="0">
                <a:schemeClr val="tx1">
                  <a:lumMod val="75000"/>
                  <a:lumOff val="25000"/>
                </a:schemeClr>
              </a:gs>
              <a:gs pos="86000">
                <a:schemeClr val="tx1">
                  <a:lumMod val="75000"/>
                  <a:lumOff val="25000"/>
                </a:schemeClr>
              </a:gs>
            </a:gsLst>
            <a:lin ang="5400000" scaled="0"/>
          </a:gra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gradFill>
            <a:gsLst>
              <a:gs pos="0">
                <a:schemeClr val="tx1">
                  <a:lumMod val="75000"/>
                  <a:lumOff val="25000"/>
                </a:schemeClr>
              </a:gs>
              <a:gs pos="86000">
                <a:schemeClr val="tx1">
                  <a:lumMod val="75000"/>
                  <a:lumOff val="25000"/>
                </a:schemeClr>
              </a:gs>
            </a:gsLst>
            <a:lin ang="5400000" scaled="0"/>
          </a:gra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gradFill>
            <a:gsLst>
              <a:gs pos="0">
                <a:schemeClr val="tx1">
                  <a:lumMod val="75000"/>
                  <a:lumOff val="25000"/>
                </a:schemeClr>
              </a:gs>
              <a:gs pos="86000">
                <a:schemeClr val="tx1">
                  <a:lumMod val="75000"/>
                  <a:lumOff val="25000"/>
                </a:schemeClr>
              </a:gs>
            </a:gsLst>
            <a:lin ang="5400000" scaled="0"/>
          </a:gra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gradFill>
            <a:gsLst>
              <a:gs pos="0">
                <a:schemeClr val="tx1">
                  <a:lumMod val="75000"/>
                  <a:lumOff val="25000"/>
                </a:schemeClr>
              </a:gs>
              <a:gs pos="86000">
                <a:schemeClr val="tx1">
                  <a:lumMod val="75000"/>
                  <a:lumOff val="25000"/>
                </a:schemeClr>
              </a:gs>
            </a:gsLst>
            <a:lin ang="5400000" scaled="0"/>
          </a:gra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gradFill>
            <a:gsLst>
              <a:gs pos="0">
                <a:schemeClr val="tx1">
                  <a:lumMod val="75000"/>
                  <a:lumOff val="25000"/>
                </a:schemeClr>
              </a:gs>
              <a:gs pos="86000">
                <a:schemeClr val="tx1">
                  <a:lumMod val="75000"/>
                  <a:lumOff val="25000"/>
                </a:schemeClr>
              </a:gs>
            </a:gsLst>
            <a:lin ang="5400000" scaled="0"/>
          </a:gra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15.jpeg"/></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19.jpeg"/></Relationships>
</file>

<file path=ppt/slides/_rels/slide26.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21.png"/><Relationship Id="rId7"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hyperlink" Target="http://www.debates.org/index.php?page=debate-transcripts"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hyperlink" Target="bit.ly/claimbuster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twitter.com/ClaimBusterT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idir.uta.edu/claimbuster" TargetMode="External"/><Relationship Id="rId1" Type="http://schemas.openxmlformats.org/officeDocument/2006/relationships/slideLayout" Target="../slideLayouts/slideLayout3.xml"/><Relationship Id="rId4" Type="http://schemas.openxmlformats.org/officeDocument/2006/relationships/image" Target="../media/image30.jpg"/></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hyperlink" Target="https://idir.uta.edu/index.php/File:HP_Labs.png" TargetMode="External"/><Relationship Id="rId7" Type="http://schemas.openxmlformats.org/officeDocument/2006/relationships/hyperlink" Target="https://idir.uta.edu/index.php/File:UTA_Logo.png"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hyperlink" Target="https://idir.uta.edu/index.php/File:NSFC_tr.png" TargetMode="External"/><Relationship Id="rId10" Type="http://schemas.openxmlformats.org/officeDocument/2006/relationships/image" Target="../media/image49.png"/><Relationship Id="rId4" Type="http://schemas.openxmlformats.org/officeDocument/2006/relationships/image" Target="../media/image46.png"/><Relationship Id="rId9" Type="http://schemas.openxmlformats.org/officeDocument/2006/relationships/hyperlink" Target="https://idir.uta.edu/index.php/File:NSF.png" TargetMode="Externa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1.xml"/><Relationship Id="rId4" Type="http://schemas.openxmlformats.org/officeDocument/2006/relationships/image" Target="../media/image52.jpeg"/></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8026"/>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44916" y="1367150"/>
            <a:ext cx="8560544" cy="997196"/>
          </a:xfrm>
        </p:spPr>
        <p:txBody>
          <a:bodyPr/>
          <a:lstStyle/>
          <a:p>
            <a:r>
              <a:rPr lang="en-US" sz="4000" b="1" dirty="0">
                <a:solidFill>
                  <a:srgbClr val="0064B1"/>
                </a:solidFill>
                <a:latin typeface="Garamond" panose="02020404030301010803" pitchFamily="18" charset="0"/>
              </a:rPr>
              <a:t>Enabling Computational Journalism: </a:t>
            </a:r>
            <a:r>
              <a:rPr lang="en-US" sz="3200" b="1" dirty="0">
                <a:solidFill>
                  <a:srgbClr val="0064B1"/>
                </a:solidFill>
                <a:latin typeface="Garamond" panose="02020404030301010803" pitchFamily="18" charset="0"/>
              </a:rPr>
              <a:t>Automated Fact-Checking and Story-Finding</a:t>
            </a:r>
          </a:p>
        </p:txBody>
      </p:sp>
      <p:sp>
        <p:nvSpPr>
          <p:cNvPr id="7" name="Text Placeholder 6"/>
          <p:cNvSpPr>
            <a:spLocks noGrp="1"/>
          </p:cNvSpPr>
          <p:nvPr>
            <p:ph type="body" sz="quarter" idx="11"/>
          </p:nvPr>
        </p:nvSpPr>
        <p:spPr>
          <a:xfrm>
            <a:off x="354854" y="2604976"/>
            <a:ext cx="8480802" cy="2308324"/>
          </a:xfrm>
        </p:spPr>
        <p:txBody>
          <a:bodyPr/>
          <a:lstStyle/>
          <a:p>
            <a:r>
              <a:rPr lang="en-US" sz="2000" dirty="0">
                <a:solidFill>
                  <a:schemeClr val="bg1"/>
                </a:solidFill>
                <a:latin typeface="Garamond" panose="02020404030301010803" pitchFamily="18" charset="0"/>
              </a:rPr>
              <a:t>Chengkai Li</a:t>
            </a:r>
          </a:p>
          <a:p>
            <a:r>
              <a:rPr lang="en-US" sz="2000" dirty="0">
                <a:solidFill>
                  <a:schemeClr val="bg1"/>
                </a:solidFill>
                <a:latin typeface="Garamond" panose="02020404030301010803" pitchFamily="18" charset="0"/>
              </a:rPr>
              <a:t>Associate Professor, Department of Computer Science and Engineering</a:t>
            </a:r>
          </a:p>
          <a:p>
            <a:r>
              <a:rPr lang="en-US" sz="2000" dirty="0">
                <a:solidFill>
                  <a:schemeClr val="bg1"/>
                </a:solidFill>
                <a:latin typeface="Garamond" panose="02020404030301010803" pitchFamily="18" charset="0"/>
              </a:rPr>
              <a:t>Director, Innovative Database and Information Systems Research (IDIR) Laboratory</a:t>
            </a:r>
          </a:p>
          <a:p>
            <a:r>
              <a:rPr lang="en-US" sz="2000" dirty="0">
                <a:solidFill>
                  <a:schemeClr val="bg1"/>
                </a:solidFill>
                <a:latin typeface="Garamond" panose="02020404030301010803" pitchFamily="18" charset="0"/>
              </a:rPr>
              <a:t>University of Texas at Arlington</a:t>
            </a:r>
          </a:p>
          <a:p>
            <a:endParaRPr lang="en-US" sz="2000" dirty="0">
              <a:solidFill>
                <a:schemeClr val="bg1"/>
              </a:solidFill>
              <a:latin typeface="Garamond" panose="02020404030301010803" pitchFamily="18" charset="0"/>
            </a:endParaRPr>
          </a:p>
          <a:p>
            <a:r>
              <a:rPr lang="en-US" sz="2000" dirty="0" smtClean="0">
                <a:solidFill>
                  <a:schemeClr val="bg1"/>
                </a:solidFill>
                <a:latin typeface="Garamond" panose="02020404030301010803" pitchFamily="18" charset="0"/>
              </a:rPr>
              <a:t>Shandong University, Oct. 9</a:t>
            </a:r>
            <a:r>
              <a:rPr lang="en-US" sz="2000" baseline="30000" dirty="0" smtClean="0">
                <a:solidFill>
                  <a:schemeClr val="bg1"/>
                </a:solidFill>
                <a:latin typeface="Garamond" panose="02020404030301010803" pitchFamily="18" charset="0"/>
              </a:rPr>
              <a:t>th</a:t>
            </a:r>
            <a:r>
              <a:rPr lang="en-US" sz="2000" dirty="0" smtClean="0">
                <a:solidFill>
                  <a:schemeClr val="bg1"/>
                </a:solidFill>
                <a:latin typeface="Garamond" panose="02020404030301010803" pitchFamily="18" charset="0"/>
              </a:rPr>
              <a:t>, 2015</a:t>
            </a:r>
          </a:p>
          <a:p>
            <a:r>
              <a:rPr lang="en-US" sz="2000" dirty="0" smtClean="0">
                <a:solidFill>
                  <a:schemeClr val="bg1"/>
                </a:solidFill>
                <a:latin typeface="Garamond" panose="02020404030301010803" pitchFamily="18" charset="0"/>
              </a:rPr>
              <a:t>Nanjing University, Oct. 13</a:t>
            </a:r>
            <a:r>
              <a:rPr lang="en-US" sz="2000" baseline="30000" dirty="0" smtClean="0">
                <a:solidFill>
                  <a:schemeClr val="bg1"/>
                </a:solidFill>
                <a:latin typeface="Garamond" panose="02020404030301010803" pitchFamily="18" charset="0"/>
              </a:rPr>
              <a:t>th</a:t>
            </a:r>
            <a:r>
              <a:rPr lang="en-US" sz="2000" dirty="0" smtClean="0">
                <a:solidFill>
                  <a:schemeClr val="bg1"/>
                </a:solidFill>
                <a:latin typeface="Garamond" panose="02020404030301010803" pitchFamily="18" charset="0"/>
              </a:rPr>
              <a:t>, 2015</a:t>
            </a:r>
            <a:endParaRPr lang="en-US" sz="2000" dirty="0">
              <a:solidFill>
                <a:schemeClr val="bg1"/>
              </a:solidFill>
              <a:latin typeface="Garamond" panose="02020404030301010803" pitchFamily="18" charset="0"/>
            </a:endParaRPr>
          </a:p>
        </p:txBody>
      </p:sp>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476923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p:cNvSpPr txBox="1">
            <a:spLocks/>
          </p:cNvSpPr>
          <p:nvPr/>
        </p:nvSpPr>
        <p:spPr>
          <a:xfrm>
            <a:off x="278296" y="3575270"/>
            <a:ext cx="8658970" cy="391646"/>
          </a:xfrm>
          <a:prstGeom prst="rect">
            <a:avLst/>
          </a:prstGeom>
        </p:spPr>
        <p:txBody>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sz="2800" b="1" dirty="0" smtClean="0"/>
              <a:t>The Quest to Automate Fact-Checking</a:t>
            </a:r>
            <a:endParaRPr lang="en-US" sz="2800" b="1" dirty="0"/>
          </a:p>
        </p:txBody>
      </p:sp>
      <p:pic>
        <p:nvPicPr>
          <p:cNvPr id="6" name="Picture 3" descr="C:\Users\chengkai\AppData\Local\Temp\Rar$DRa0.823\downloads\original-6017-529537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4699" y="300249"/>
            <a:ext cx="3536097" cy="29461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078205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People Make Claims All The Time</a:t>
            </a:r>
            <a:endParaRPr lang="en-US" dirty="0">
              <a:solidFill>
                <a:srgbClr val="0064B1"/>
              </a:solidFill>
              <a:latin typeface="Garamond" panose="02020404030301010803" pitchFamily="18" charset="0"/>
            </a:endParaRPr>
          </a:p>
        </p:txBody>
      </p:sp>
      <p:sp>
        <p:nvSpPr>
          <p:cNvPr id="5" name="Rectangle 4"/>
          <p:cNvSpPr/>
          <p:nvPr/>
        </p:nvSpPr>
        <p:spPr>
          <a:xfrm>
            <a:off x="476251" y="827069"/>
            <a:ext cx="8086724" cy="830997"/>
          </a:xfrm>
          <a:prstGeom prst="rect">
            <a:avLst/>
          </a:prstGeom>
        </p:spPr>
        <p:txBody>
          <a:bodyPr wrap="square">
            <a:spAutoFit/>
          </a:bodyPr>
          <a:lstStyle/>
          <a:p>
            <a:r>
              <a:rPr lang="en-US" sz="2400" dirty="0" smtClean="0">
                <a:latin typeface="Garamond" panose="02020404030301010803" pitchFamily="18" charset="0"/>
              </a:rPr>
              <a:t>“… our </a:t>
            </a:r>
            <a:r>
              <a:rPr lang="en-US" sz="2400" dirty="0">
                <a:latin typeface="Garamond" panose="02020404030301010803" pitchFamily="18" charset="0"/>
              </a:rPr>
              <a:t>Navy is smaller than it's been since </a:t>
            </a:r>
            <a:r>
              <a:rPr lang="en-US" sz="2400" dirty="0" smtClean="0">
                <a:latin typeface="Garamond" panose="02020404030301010803" pitchFamily="18" charset="0"/>
              </a:rPr>
              <a:t>1917", said </a:t>
            </a:r>
            <a:r>
              <a:rPr lang="en-US" sz="2400" dirty="0">
                <a:latin typeface="Garamond" panose="02020404030301010803" pitchFamily="18" charset="0"/>
              </a:rPr>
              <a:t>Republican candidate Mitt Romney </a:t>
            </a:r>
            <a:r>
              <a:rPr lang="en-US" sz="2400" dirty="0" smtClean="0">
                <a:latin typeface="Garamond" panose="02020404030301010803" pitchFamily="18" charset="0"/>
              </a:rPr>
              <a:t>in </a:t>
            </a:r>
            <a:r>
              <a:rPr lang="en-US" sz="2400" dirty="0">
                <a:latin typeface="Garamond" panose="02020404030301010803" pitchFamily="18" charset="0"/>
              </a:rPr>
              <a:t>third presidential debate in 2012.</a:t>
            </a:r>
          </a:p>
        </p:txBody>
      </p:sp>
      <p:pic>
        <p:nvPicPr>
          <p:cNvPr id="6" name="Picture 2" descr="Former Massachusetts Governor and 2012 Republican Presidential nominee Mitt Romn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1" y="1980042"/>
            <a:ext cx="1565821" cy="199998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41768" y="4585746"/>
            <a:ext cx="4572000" cy="430887"/>
          </a:xfrm>
          <a:prstGeom prst="rect">
            <a:avLst/>
          </a:prstGeom>
        </p:spPr>
        <p:txBody>
          <a:bodyPr>
            <a:spAutoFit/>
          </a:bodyPr>
          <a:lstStyle/>
          <a:p>
            <a:r>
              <a:rPr lang="en-US" sz="1100" dirty="0">
                <a:latin typeface="Garamond" panose="02020404030301010803" pitchFamily="18" charset="0"/>
              </a:rPr>
              <a:t>http://</a:t>
            </a:r>
            <a:r>
              <a:rPr lang="en-US" sz="1100" dirty="0" smtClean="0">
                <a:latin typeface="Garamond" panose="02020404030301010803" pitchFamily="18" charset="0"/>
              </a:rPr>
              <a:t>en.wikipedia.org/wiki/Mitt_Romney</a:t>
            </a:r>
          </a:p>
          <a:p>
            <a:r>
              <a:rPr lang="en-US" sz="1100" dirty="0">
                <a:latin typeface="Garamond" panose="02020404030301010803" pitchFamily="18" charset="0"/>
              </a:rPr>
              <a:t>http://www.thebrainchildgroup.com/</a:t>
            </a:r>
          </a:p>
        </p:txBody>
      </p:sp>
      <p:pic>
        <p:nvPicPr>
          <p:cNvPr id="8" name="Picture 4" descr="https://encrypted-tbn0.gstatic.com/images?q=tbn:ANd9GcQumEDNdEcqqNm776m2PYs2C2djHZPGc54UMwW4G8BvzxoxHOEz"/>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7943" y="2324100"/>
            <a:ext cx="2511822" cy="166544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8998593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Fact Checking is not Easy</a:t>
            </a:r>
            <a:endParaRPr lang="en-US" dirty="0">
              <a:solidFill>
                <a:srgbClr val="0064B1"/>
              </a:solidFill>
              <a:latin typeface="Garamond" panose="02020404030301010803" pitchFamily="18" charset="0"/>
            </a:endParaRPr>
          </a:p>
        </p:txBody>
      </p:sp>
      <p:sp>
        <p:nvSpPr>
          <p:cNvPr id="5" name="Rectangle 4"/>
          <p:cNvSpPr/>
          <p:nvPr/>
        </p:nvSpPr>
        <p:spPr>
          <a:xfrm>
            <a:off x="476251" y="827069"/>
            <a:ext cx="8086724" cy="830997"/>
          </a:xfrm>
          <a:prstGeom prst="rect">
            <a:avLst/>
          </a:prstGeom>
        </p:spPr>
        <p:txBody>
          <a:bodyPr wrap="square">
            <a:spAutoFit/>
          </a:bodyPr>
          <a:lstStyle/>
          <a:p>
            <a:r>
              <a:rPr lang="en-US" sz="2400" dirty="0" smtClean="0">
                <a:latin typeface="Garamond" panose="02020404030301010803" pitchFamily="18" charset="0"/>
              </a:rPr>
              <a:t>“… our </a:t>
            </a:r>
            <a:r>
              <a:rPr lang="en-US" sz="2400" dirty="0">
                <a:latin typeface="Garamond" panose="02020404030301010803" pitchFamily="18" charset="0"/>
              </a:rPr>
              <a:t>Navy is smaller than it's been since </a:t>
            </a:r>
            <a:r>
              <a:rPr lang="en-US" sz="2400" dirty="0" smtClean="0">
                <a:latin typeface="Garamond" panose="02020404030301010803" pitchFamily="18" charset="0"/>
              </a:rPr>
              <a:t>1917", said </a:t>
            </a:r>
            <a:r>
              <a:rPr lang="en-US" sz="2400" dirty="0">
                <a:latin typeface="Garamond" panose="02020404030301010803" pitchFamily="18" charset="0"/>
              </a:rPr>
              <a:t>Republican candidate Mitt Romney </a:t>
            </a:r>
            <a:r>
              <a:rPr lang="en-US" sz="2400" dirty="0" smtClean="0">
                <a:latin typeface="Garamond" panose="02020404030301010803" pitchFamily="18" charset="0"/>
              </a:rPr>
              <a:t>in </a:t>
            </a:r>
            <a:r>
              <a:rPr lang="en-US" sz="2400" dirty="0">
                <a:latin typeface="Garamond" panose="02020404030301010803" pitchFamily="18" charset="0"/>
              </a:rPr>
              <a:t>third presidential debate in 2012.</a:t>
            </a:r>
          </a:p>
        </p:txBody>
      </p:sp>
      <p:pic>
        <p:nvPicPr>
          <p:cNvPr id="6" name="Picture 2" descr="Former Massachusetts Governor and 2012 Republican Presidential nominee Mitt Romn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1" y="1980042"/>
            <a:ext cx="1565821" cy="199998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41768" y="4585746"/>
            <a:ext cx="4572000" cy="430887"/>
          </a:xfrm>
          <a:prstGeom prst="rect">
            <a:avLst/>
          </a:prstGeom>
        </p:spPr>
        <p:txBody>
          <a:bodyPr>
            <a:spAutoFit/>
          </a:bodyPr>
          <a:lstStyle/>
          <a:p>
            <a:r>
              <a:rPr lang="en-US" sz="1100" dirty="0">
                <a:latin typeface="Garamond" panose="02020404030301010803" pitchFamily="18" charset="0"/>
              </a:rPr>
              <a:t>http://</a:t>
            </a:r>
            <a:r>
              <a:rPr lang="en-US" sz="1100" dirty="0" smtClean="0">
                <a:latin typeface="Garamond" panose="02020404030301010803" pitchFamily="18" charset="0"/>
              </a:rPr>
              <a:t>en.wikipedia.org/wiki/Mitt_Romney</a:t>
            </a:r>
          </a:p>
          <a:p>
            <a:r>
              <a:rPr lang="en-US" sz="1100" dirty="0">
                <a:latin typeface="Garamond" panose="02020404030301010803" pitchFamily="18" charset="0"/>
              </a:rPr>
              <a:t>http://s3.amazonaws.com/thf_media/2010/pdf/Military_chartbook.pdf</a:t>
            </a:r>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1863" y="1622876"/>
            <a:ext cx="5384437" cy="3178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047394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smtClean="0"/>
              <a:t>Fact Checking </a:t>
            </a:r>
            <a:r>
              <a:rPr lang="en-US" dirty="0"/>
              <a:t>is not Easy</a:t>
            </a:r>
            <a:endParaRPr lang="en-US" dirty="0">
              <a:solidFill>
                <a:srgbClr val="0064B1"/>
              </a:solidFill>
              <a:latin typeface="Garamond" panose="02020404030301010803" pitchFamily="18" charset="0"/>
            </a:endParaRPr>
          </a:p>
        </p:txBody>
      </p:sp>
      <p:sp>
        <p:nvSpPr>
          <p:cNvPr id="5" name="Rectangle 4"/>
          <p:cNvSpPr/>
          <p:nvPr/>
        </p:nvSpPr>
        <p:spPr>
          <a:xfrm>
            <a:off x="476251" y="827069"/>
            <a:ext cx="8086724" cy="830997"/>
          </a:xfrm>
          <a:prstGeom prst="rect">
            <a:avLst/>
          </a:prstGeom>
        </p:spPr>
        <p:txBody>
          <a:bodyPr wrap="square">
            <a:spAutoFit/>
          </a:bodyPr>
          <a:lstStyle/>
          <a:p>
            <a:r>
              <a:rPr lang="en-US" sz="2400" dirty="0" smtClean="0">
                <a:latin typeface="Garamond" panose="02020404030301010803" pitchFamily="18" charset="0"/>
              </a:rPr>
              <a:t>“… our </a:t>
            </a:r>
            <a:r>
              <a:rPr lang="en-US" sz="2400" dirty="0">
                <a:latin typeface="Garamond" panose="02020404030301010803" pitchFamily="18" charset="0"/>
              </a:rPr>
              <a:t>Navy is smaller than it's been since </a:t>
            </a:r>
            <a:r>
              <a:rPr lang="en-US" sz="2400" dirty="0" smtClean="0">
                <a:latin typeface="Garamond" panose="02020404030301010803" pitchFamily="18" charset="0"/>
              </a:rPr>
              <a:t>1917", said </a:t>
            </a:r>
            <a:r>
              <a:rPr lang="en-US" sz="2400" dirty="0">
                <a:latin typeface="Garamond" panose="02020404030301010803" pitchFamily="18" charset="0"/>
              </a:rPr>
              <a:t>Republican candidate Mitt Romney </a:t>
            </a:r>
            <a:r>
              <a:rPr lang="en-US" sz="2400" dirty="0" smtClean="0">
                <a:latin typeface="Garamond" panose="02020404030301010803" pitchFamily="18" charset="0"/>
              </a:rPr>
              <a:t>in </a:t>
            </a:r>
            <a:r>
              <a:rPr lang="en-US" sz="2400" dirty="0">
                <a:latin typeface="Garamond" panose="02020404030301010803" pitchFamily="18" charset="0"/>
              </a:rPr>
              <a:t>third presidential debate in 2012.</a:t>
            </a:r>
          </a:p>
        </p:txBody>
      </p:sp>
      <p:pic>
        <p:nvPicPr>
          <p:cNvPr id="6" name="Picture 2" descr="Former Massachusetts Governor and 2012 Republican Presidential nominee Mitt Romn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1" y="1980042"/>
            <a:ext cx="1565821" cy="199998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41768" y="4467136"/>
            <a:ext cx="4572000" cy="600164"/>
          </a:xfrm>
          <a:prstGeom prst="rect">
            <a:avLst/>
          </a:prstGeom>
        </p:spPr>
        <p:txBody>
          <a:bodyPr>
            <a:spAutoFit/>
          </a:bodyPr>
          <a:lstStyle/>
          <a:p>
            <a:r>
              <a:rPr lang="en-US" sz="1100" dirty="0">
                <a:latin typeface="Garamond" panose="02020404030301010803" pitchFamily="18" charset="0"/>
              </a:rPr>
              <a:t>http://</a:t>
            </a:r>
            <a:r>
              <a:rPr lang="en-US" sz="1100" dirty="0" smtClean="0">
                <a:latin typeface="Garamond" panose="02020404030301010803" pitchFamily="18" charset="0"/>
              </a:rPr>
              <a:t>en.wikipedia.org/wiki/Mitt_Romney</a:t>
            </a:r>
          </a:p>
          <a:p>
            <a:r>
              <a:rPr lang="en-US" sz="1100" dirty="0">
                <a:latin typeface="Garamond" panose="02020404030301010803" pitchFamily="18" charset="0"/>
              </a:rPr>
              <a:t>http://</a:t>
            </a:r>
            <a:r>
              <a:rPr lang="en-US" sz="1100" dirty="0" smtClean="0">
                <a:latin typeface="Garamond" panose="02020404030301010803" pitchFamily="18" charset="0"/>
              </a:rPr>
              <a:t>s3.amazonaws.com/thf_media/2010/pdf/Military_chartbook.pdf</a:t>
            </a:r>
          </a:p>
          <a:p>
            <a:r>
              <a:rPr lang="en-US" sz="1100" dirty="0">
                <a:latin typeface="Garamond" panose="02020404030301010803" pitchFamily="18" charset="0"/>
              </a:rPr>
              <a:t>http://en.wikipedia.org/wiki/United_States_Navy</a:t>
            </a:r>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3768" y="1658066"/>
            <a:ext cx="1985784" cy="1172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4" descr="http://upload.wikimedia.org/wikipedia/commons/thumb/f/ff/USSConstellationVsInsurgente.jpg/220px-USSConstellationVsInsurgent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1175" y="2980032"/>
            <a:ext cx="2095500" cy="165735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upload.wikimedia.org/wikipedia/commons/thumb/6/6b/USS_America_%28LHA-6%29_off_Pascagoula_in_2013.JPG/220px-USS_America_%28LHA-6%29_off_Pascagoula_in_2013.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05397" y="3031669"/>
            <a:ext cx="2419567" cy="16057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621572" y="3526749"/>
            <a:ext cx="431208" cy="615553"/>
          </a:xfrm>
          <a:prstGeom prst="rect">
            <a:avLst/>
          </a:prstGeom>
          <a:noFill/>
        </p:spPr>
        <p:txBody>
          <a:bodyPr wrap="none" lIns="0" tIns="0" rIns="0" bIns="0" rtlCol="0">
            <a:spAutoFit/>
          </a:bodyPr>
          <a:lstStyle/>
          <a:p>
            <a:r>
              <a:rPr lang="en-US" sz="4000" dirty="0" smtClean="0">
                <a:solidFill>
                  <a:schemeClr val="accent5">
                    <a:lumMod val="75000"/>
                  </a:schemeClr>
                </a:solidFill>
                <a:latin typeface="Segoe UI Light" pitchFamily="34" charset="0"/>
              </a:rPr>
              <a:t>vs</a:t>
            </a:r>
          </a:p>
        </p:txBody>
      </p:sp>
      <p:sp>
        <p:nvSpPr>
          <p:cNvPr id="10" name="TextBox 9"/>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3917643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Existing Fact Checking Projects</a:t>
            </a:r>
            <a:endParaRPr lang="en-US" dirty="0">
              <a:solidFill>
                <a:srgbClr val="0064B1"/>
              </a:solidFill>
              <a:latin typeface="Garamond" panose="02020404030301010803" pitchFamily="18" charset="0"/>
            </a:endParaRPr>
          </a:p>
        </p:txBody>
      </p:sp>
      <p:sp>
        <p:nvSpPr>
          <p:cNvPr id="3" name="Text Placeholder 2"/>
          <p:cNvSpPr>
            <a:spLocks noGrp="1"/>
          </p:cNvSpPr>
          <p:nvPr>
            <p:ph type="body" sz="quarter" idx="10"/>
          </p:nvPr>
        </p:nvSpPr>
        <p:spPr>
          <a:xfrm>
            <a:off x="389435" y="935665"/>
            <a:ext cx="8573589" cy="4253985"/>
          </a:xfrm>
        </p:spPr>
        <p:txBody>
          <a:bodyPr/>
          <a:lstStyle/>
          <a:p>
            <a:r>
              <a:rPr lang="en-US" dirty="0">
                <a:solidFill>
                  <a:srgbClr val="F58026"/>
                </a:solidFill>
                <a:latin typeface="Garamond" panose="02020404030301010803" pitchFamily="18" charset="0"/>
              </a:rPr>
              <a:t>Journalists and reporters spend good amount of time on fact checking</a:t>
            </a:r>
          </a:p>
          <a:p>
            <a:endParaRPr lang="en-US" sz="2000" dirty="0">
              <a:solidFill>
                <a:schemeClr val="tx1"/>
              </a:solidFill>
              <a:latin typeface="Garamond" panose="02020404030301010803" pitchFamily="18" charset="0"/>
            </a:endParaRPr>
          </a:p>
          <a:p>
            <a:endParaRPr lang="en-US" sz="2000" dirty="0">
              <a:solidFill>
                <a:schemeClr val="tx1"/>
              </a:solidFill>
              <a:latin typeface="Garamond" panose="02020404030301010803" pitchFamily="18" charset="0"/>
            </a:endParaRPr>
          </a:p>
          <a:p>
            <a:endParaRPr lang="en-US" sz="2000" dirty="0">
              <a:solidFill>
                <a:schemeClr val="tx1"/>
              </a:solidFill>
              <a:latin typeface="Garamond" panose="02020404030301010803" pitchFamily="18" charset="0"/>
            </a:endParaRPr>
          </a:p>
          <a:p>
            <a:endParaRPr lang="en-US" sz="2000" dirty="0">
              <a:solidFill>
                <a:schemeClr val="tx1"/>
              </a:solidFill>
              <a:latin typeface="Garamond" panose="02020404030301010803" pitchFamily="18" charset="0"/>
            </a:endParaRPr>
          </a:p>
          <a:p>
            <a:r>
              <a:rPr lang="en-US" sz="2000" dirty="0" err="1" smtClean="0">
                <a:solidFill>
                  <a:schemeClr val="tx1"/>
                </a:solidFill>
                <a:latin typeface="Garamond" panose="02020404030301010803" pitchFamily="18" charset="0"/>
              </a:rPr>
              <a:t>PolitiFact</a:t>
            </a:r>
            <a:r>
              <a:rPr lang="en-US" sz="2000" dirty="0" smtClean="0">
                <a:solidFill>
                  <a:schemeClr val="tx1"/>
                </a:solidFill>
                <a:latin typeface="Garamond" panose="02020404030301010803" pitchFamily="18" charset="0"/>
              </a:rPr>
              <a:t>    </a:t>
            </a:r>
            <a:r>
              <a:rPr lang="en-US" sz="2000" dirty="0">
                <a:solidFill>
                  <a:schemeClr val="tx1"/>
                </a:solidFill>
                <a:latin typeface="Garamond" panose="02020404030301010803" pitchFamily="18" charset="0"/>
              </a:rPr>
              <a:t>http://www.politifact.com/</a:t>
            </a:r>
          </a:p>
          <a:p>
            <a:r>
              <a:rPr lang="en-US" sz="2000" dirty="0" err="1">
                <a:solidFill>
                  <a:schemeClr val="tx1"/>
                </a:solidFill>
                <a:latin typeface="Garamond" panose="02020404030301010803" pitchFamily="18" charset="0"/>
              </a:rPr>
              <a:t>FactCheckEU</a:t>
            </a:r>
            <a:r>
              <a:rPr lang="en-US" sz="2000" dirty="0">
                <a:solidFill>
                  <a:schemeClr val="tx1"/>
                </a:solidFill>
                <a:latin typeface="Garamond" panose="02020404030301010803" pitchFamily="18" charset="0"/>
              </a:rPr>
              <a:t>    https://factcheckeu.org/</a:t>
            </a:r>
          </a:p>
          <a:p>
            <a:r>
              <a:rPr lang="en-US" sz="2000" dirty="0" err="1">
                <a:solidFill>
                  <a:schemeClr val="tx1"/>
                </a:solidFill>
                <a:latin typeface="Garamond" panose="02020404030301010803" pitchFamily="18" charset="0"/>
              </a:rPr>
              <a:t>FullFact</a:t>
            </a:r>
            <a:r>
              <a:rPr lang="en-US" sz="2000" dirty="0">
                <a:solidFill>
                  <a:schemeClr val="tx1"/>
                </a:solidFill>
                <a:latin typeface="Garamond" panose="02020404030301010803" pitchFamily="18" charset="0"/>
              </a:rPr>
              <a:t>    http://fullfact.org/</a:t>
            </a:r>
          </a:p>
          <a:p>
            <a:r>
              <a:rPr lang="en-US" sz="2000" dirty="0">
                <a:solidFill>
                  <a:schemeClr val="tx1"/>
                </a:solidFill>
                <a:latin typeface="Garamond" panose="02020404030301010803" pitchFamily="18" charset="0"/>
              </a:rPr>
              <a:t>Snopes    http://www.snopes.com/info/whatsnew.asp</a:t>
            </a:r>
          </a:p>
          <a:p>
            <a:r>
              <a:rPr lang="en-US" sz="2000" dirty="0" err="1">
                <a:solidFill>
                  <a:schemeClr val="tx1"/>
                </a:solidFill>
                <a:latin typeface="Garamond" panose="02020404030301010803" pitchFamily="18" charset="0"/>
              </a:rPr>
              <a:t>Factcheck</a:t>
            </a:r>
            <a:r>
              <a:rPr lang="en-US" sz="2000" dirty="0">
                <a:solidFill>
                  <a:schemeClr val="tx1"/>
                </a:solidFill>
                <a:latin typeface="Garamond" panose="02020404030301010803" pitchFamily="18" charset="0"/>
              </a:rPr>
              <a:t>    http://www.factcheck.org/</a:t>
            </a:r>
            <a:endParaRPr lang="en-US" dirty="0">
              <a:solidFill>
                <a:schemeClr val="tx1"/>
              </a:solidFill>
              <a:latin typeface="Garamond" panose="02020404030301010803" pitchFamily="18" charset="0"/>
            </a:endParaRP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3046" y="1857375"/>
            <a:ext cx="6570611" cy="15448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787799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
          <p:cNvSpPr>
            <a:spLocks noGrp="1"/>
          </p:cNvSpPr>
          <p:nvPr>
            <p:ph type="body" sz="quarter" idx="10"/>
          </p:nvPr>
        </p:nvSpPr>
        <p:spPr>
          <a:xfrm>
            <a:off x="384673" y="342900"/>
            <a:ext cx="8423524" cy="447558"/>
          </a:xfrm>
        </p:spPr>
        <p:txBody>
          <a:bodyPr/>
          <a:lstStyle/>
          <a:p>
            <a:r>
              <a:rPr lang="en-US" sz="3200" dirty="0">
                <a:solidFill>
                  <a:schemeClr val="accent5">
                    <a:lumMod val="75000"/>
                  </a:schemeClr>
                </a:solidFill>
                <a:latin typeface="Garamond" panose="02020404030301010803" pitchFamily="18" charset="0"/>
              </a:rPr>
              <a:t>Numerous </a:t>
            </a:r>
            <a:r>
              <a:rPr lang="en-US" sz="3200" dirty="0" smtClean="0">
                <a:solidFill>
                  <a:schemeClr val="accent5">
                    <a:lumMod val="75000"/>
                  </a:schemeClr>
                </a:solidFill>
                <a:latin typeface="Garamond" panose="02020404030301010803" pitchFamily="18" charset="0"/>
              </a:rPr>
              <a:t>Claims </a:t>
            </a:r>
            <a:r>
              <a:rPr lang="en-US" sz="3200" dirty="0">
                <a:solidFill>
                  <a:schemeClr val="accent5">
                    <a:lumMod val="75000"/>
                  </a:schemeClr>
                </a:solidFill>
                <a:latin typeface="Garamond" panose="02020404030301010803" pitchFamily="18" charset="0"/>
              </a:rPr>
              <a:t>to </a:t>
            </a:r>
            <a:r>
              <a:rPr lang="en-US" sz="3200" dirty="0" smtClean="0">
                <a:solidFill>
                  <a:schemeClr val="accent5">
                    <a:lumMod val="75000"/>
                  </a:schemeClr>
                </a:solidFill>
                <a:latin typeface="Garamond" panose="02020404030301010803" pitchFamily="18" charset="0"/>
              </a:rPr>
              <a:t>Check</a:t>
            </a:r>
            <a:r>
              <a:rPr lang="en-US" sz="3200" dirty="0">
                <a:solidFill>
                  <a:schemeClr val="accent5">
                    <a:lumMod val="75000"/>
                  </a:schemeClr>
                </a:solidFill>
                <a:latin typeface="Garamond" panose="02020404030301010803" pitchFamily="18" charset="0"/>
              </a:rPr>
              <a:t>. Rise of </a:t>
            </a:r>
            <a:r>
              <a:rPr lang="en-US" sz="3200" dirty="0" smtClean="0">
                <a:solidFill>
                  <a:schemeClr val="accent5">
                    <a:lumMod val="75000"/>
                  </a:schemeClr>
                </a:solidFill>
                <a:latin typeface="Garamond" panose="02020404030301010803" pitchFamily="18" charset="0"/>
              </a:rPr>
              <a:t>Fact-Checkers</a:t>
            </a:r>
            <a:endParaRPr lang="en-US" sz="3200" dirty="0">
              <a:solidFill>
                <a:schemeClr val="accent5">
                  <a:lumMod val="75000"/>
                </a:schemeClr>
              </a:solidFill>
              <a:latin typeface="Garamond" panose="02020404030301010803" pitchFamily="18" charset="0"/>
            </a:endParaRPr>
          </a:p>
        </p:txBody>
      </p:sp>
      <p:sp>
        <p:nvSpPr>
          <p:cNvPr id="2" name="TextBox 1"/>
          <p:cNvSpPr txBox="1"/>
          <p:nvPr/>
        </p:nvSpPr>
        <p:spPr>
          <a:xfrm>
            <a:off x="266007" y="1409014"/>
            <a:ext cx="8653549" cy="2893100"/>
          </a:xfrm>
          <a:prstGeom prst="rect">
            <a:avLst/>
          </a:prstGeom>
          <a:noFill/>
        </p:spPr>
        <p:txBody>
          <a:bodyPr wrap="square" lIns="0" tIns="0" rIns="0" bIns="0" rtlCol="0">
            <a:spAutoFit/>
          </a:bodyPr>
          <a:lstStyle/>
          <a:p>
            <a:r>
              <a:rPr lang="en-US" sz="2400" dirty="0">
                <a:solidFill>
                  <a:srgbClr val="EE8200"/>
                </a:solidFill>
                <a:latin typeface="Garamond" panose="02020404030301010803" pitchFamily="18" charset="0"/>
              </a:rPr>
              <a:t>Republican candidate </a:t>
            </a:r>
            <a:r>
              <a:rPr lang="en-US" sz="2400" dirty="0" smtClean="0">
                <a:solidFill>
                  <a:srgbClr val="EE8200"/>
                </a:solidFill>
                <a:latin typeface="Garamond" panose="02020404030301010803" pitchFamily="18" charset="0"/>
              </a:rPr>
              <a:t>debate, August </a:t>
            </a:r>
            <a:r>
              <a:rPr lang="en-US" sz="2400" dirty="0">
                <a:solidFill>
                  <a:srgbClr val="EE8200"/>
                </a:solidFill>
                <a:latin typeface="Garamond" panose="02020404030301010803" pitchFamily="18" charset="0"/>
              </a:rPr>
              <a:t>6, </a:t>
            </a:r>
            <a:r>
              <a:rPr lang="en-US" sz="2400" dirty="0" smtClean="0">
                <a:solidFill>
                  <a:srgbClr val="EE8200"/>
                </a:solidFill>
                <a:latin typeface="Garamond" panose="02020404030301010803" pitchFamily="18" charset="0"/>
              </a:rPr>
              <a:t>2015.</a:t>
            </a:r>
            <a:r>
              <a:rPr lang="en-US" sz="2400" baseline="30000" dirty="0">
                <a:solidFill>
                  <a:srgbClr val="EE8200"/>
                </a:solidFill>
                <a:latin typeface="Garamond" panose="02020404030301010803" pitchFamily="18" charset="0"/>
              </a:rPr>
              <a:t>1</a:t>
            </a:r>
            <a:endParaRPr lang="en-US" sz="2400" dirty="0" smtClean="0">
              <a:solidFill>
                <a:srgbClr val="EE8200"/>
              </a:solidFill>
              <a:latin typeface="Garamond" panose="02020404030301010803" pitchFamily="18" charset="0"/>
            </a:endParaRPr>
          </a:p>
          <a:p>
            <a:pPr lvl="1"/>
            <a:r>
              <a:rPr lang="en-US" sz="2400" dirty="0" smtClean="0">
                <a:solidFill>
                  <a:schemeClr val="accent5">
                    <a:lumMod val="75000"/>
                  </a:schemeClr>
                </a:solidFill>
                <a:latin typeface="Garamond" panose="02020404030301010803" pitchFamily="18" charset="0"/>
              </a:rPr>
              <a:t>9 facts checked by factcheck.org</a:t>
            </a:r>
          </a:p>
          <a:p>
            <a:pPr lvl="1"/>
            <a:r>
              <a:rPr lang="en-US" sz="2400" dirty="0" smtClean="0">
                <a:solidFill>
                  <a:schemeClr val="accent5">
                    <a:lumMod val="75000"/>
                  </a:schemeClr>
                </a:solidFill>
                <a:latin typeface="Garamond" panose="02020404030301010803" pitchFamily="18" charset="0"/>
              </a:rPr>
              <a:t>8 </a:t>
            </a:r>
            <a:r>
              <a:rPr lang="en-US" sz="2400" dirty="0">
                <a:solidFill>
                  <a:schemeClr val="accent5">
                    <a:lumMod val="75000"/>
                  </a:schemeClr>
                </a:solidFill>
                <a:latin typeface="Garamond" panose="02020404030301010803" pitchFamily="18" charset="0"/>
              </a:rPr>
              <a:t>facts checked by </a:t>
            </a:r>
            <a:r>
              <a:rPr lang="en-US" sz="2400" dirty="0" smtClean="0">
                <a:solidFill>
                  <a:schemeClr val="accent5">
                    <a:lumMod val="75000"/>
                  </a:schemeClr>
                </a:solidFill>
                <a:latin typeface="Garamond" panose="02020404030301010803" pitchFamily="18" charset="0"/>
              </a:rPr>
              <a:t>CNN</a:t>
            </a:r>
          </a:p>
          <a:p>
            <a:pPr lvl="1"/>
            <a:r>
              <a:rPr lang="en-US" sz="2400" dirty="0" smtClean="0">
                <a:solidFill>
                  <a:schemeClr val="accent5">
                    <a:lumMod val="75000"/>
                  </a:schemeClr>
                </a:solidFill>
                <a:latin typeface="Garamond" panose="02020404030301010803" pitchFamily="18" charset="0"/>
              </a:rPr>
              <a:t>24 </a:t>
            </a:r>
            <a:r>
              <a:rPr lang="en-US" sz="2400" dirty="0">
                <a:solidFill>
                  <a:schemeClr val="accent5">
                    <a:lumMod val="75000"/>
                  </a:schemeClr>
                </a:solidFill>
                <a:latin typeface="Garamond" panose="02020404030301010803" pitchFamily="18" charset="0"/>
              </a:rPr>
              <a:t>facts checked by </a:t>
            </a:r>
            <a:r>
              <a:rPr lang="en-US" sz="2400" dirty="0" err="1" smtClean="0">
                <a:solidFill>
                  <a:schemeClr val="accent5">
                    <a:lumMod val="75000"/>
                  </a:schemeClr>
                </a:solidFill>
                <a:latin typeface="Garamond" panose="02020404030301010803" pitchFamily="18" charset="0"/>
              </a:rPr>
              <a:t>PolitiFact</a:t>
            </a:r>
            <a:endParaRPr lang="en-US" sz="2400" dirty="0" smtClean="0">
              <a:solidFill>
                <a:schemeClr val="accent5">
                  <a:lumMod val="75000"/>
                </a:schemeClr>
              </a:solidFill>
              <a:latin typeface="Garamond" panose="02020404030301010803" pitchFamily="18" charset="0"/>
            </a:endParaRPr>
          </a:p>
          <a:p>
            <a:endParaRPr lang="en-US" sz="2400" dirty="0" smtClean="0">
              <a:solidFill>
                <a:schemeClr val="accent5">
                  <a:lumMod val="75000"/>
                </a:schemeClr>
              </a:solidFill>
              <a:latin typeface="Garamond" panose="02020404030301010803" pitchFamily="18" charset="0"/>
            </a:endParaRPr>
          </a:p>
          <a:p>
            <a:r>
              <a:rPr lang="en-US" sz="2400" dirty="0" smtClean="0">
                <a:solidFill>
                  <a:srgbClr val="EE8200"/>
                </a:solidFill>
                <a:latin typeface="Garamond" panose="02020404030301010803" pitchFamily="18" charset="0"/>
              </a:rPr>
              <a:t>64 </a:t>
            </a:r>
            <a:r>
              <a:rPr lang="en-US" sz="2400" dirty="0">
                <a:solidFill>
                  <a:srgbClr val="EE8200"/>
                </a:solidFill>
                <a:latin typeface="Garamond" panose="02020404030301010803" pitchFamily="18" charset="0"/>
              </a:rPr>
              <a:t>active fact-checking sites in </a:t>
            </a:r>
            <a:r>
              <a:rPr lang="en-US" sz="2400" dirty="0" smtClean="0">
                <a:solidFill>
                  <a:srgbClr val="EE8200"/>
                </a:solidFill>
                <a:latin typeface="Garamond" panose="02020404030301010803" pitchFamily="18" charset="0"/>
              </a:rPr>
              <a:t>2015, 44 in 2014.</a:t>
            </a:r>
            <a:r>
              <a:rPr lang="en-US" sz="2400" baseline="30000" dirty="0">
                <a:solidFill>
                  <a:srgbClr val="EE8200"/>
                </a:solidFill>
                <a:latin typeface="Garamond" panose="02020404030301010803" pitchFamily="18" charset="0"/>
              </a:rPr>
              <a:t> </a:t>
            </a:r>
            <a:r>
              <a:rPr lang="en-US" sz="2400" baseline="30000" dirty="0" smtClean="0">
                <a:solidFill>
                  <a:srgbClr val="EE8200"/>
                </a:solidFill>
                <a:latin typeface="Garamond" panose="02020404030301010803" pitchFamily="18" charset="0"/>
              </a:rPr>
              <a:t>2</a:t>
            </a:r>
            <a:endParaRPr lang="en-US" sz="2400" dirty="0" smtClean="0">
              <a:solidFill>
                <a:srgbClr val="EE8200"/>
              </a:solidFill>
              <a:latin typeface="Garamond" panose="02020404030301010803" pitchFamily="18" charset="0"/>
            </a:endParaRPr>
          </a:p>
          <a:p>
            <a:endParaRPr lang="en-US" sz="2000" dirty="0">
              <a:solidFill>
                <a:schemeClr val="accent5">
                  <a:lumMod val="75000"/>
                </a:schemeClr>
              </a:solidFill>
              <a:latin typeface="Garamond" panose="02020404030301010803" pitchFamily="18" charset="0"/>
            </a:endParaRPr>
          </a:p>
          <a:p>
            <a:pPr marL="457200" indent="-457200">
              <a:buAutoNum type="arabicPeriod"/>
            </a:pPr>
            <a:r>
              <a:rPr lang="en-US" sz="1200" dirty="0" smtClean="0">
                <a:solidFill>
                  <a:schemeClr val="accent5">
                    <a:lumMod val="75000"/>
                  </a:schemeClr>
                </a:solidFill>
                <a:latin typeface="Garamond" panose="02020404030301010803" pitchFamily="18" charset="0"/>
              </a:rPr>
              <a:t>http</a:t>
            </a:r>
            <a:r>
              <a:rPr lang="en-US" sz="1200" dirty="0">
                <a:solidFill>
                  <a:schemeClr val="accent5">
                    <a:lumMod val="75000"/>
                  </a:schemeClr>
                </a:solidFill>
                <a:latin typeface="Garamond" panose="02020404030301010803" pitchFamily="18" charset="0"/>
              </a:rPr>
              <a:t>://time.com/3988276/republican-debate-primetime-transcript-full-text/ </a:t>
            </a:r>
            <a:endParaRPr lang="en-US" sz="1200" dirty="0" smtClean="0">
              <a:solidFill>
                <a:schemeClr val="accent5">
                  <a:lumMod val="75000"/>
                </a:schemeClr>
              </a:solidFill>
              <a:latin typeface="Garamond" panose="02020404030301010803" pitchFamily="18" charset="0"/>
            </a:endParaRPr>
          </a:p>
          <a:p>
            <a:pPr marL="457200" indent="-457200">
              <a:buFontTx/>
              <a:buAutoNum type="arabicPeriod"/>
            </a:pPr>
            <a:r>
              <a:rPr lang="en-US" sz="1200" dirty="0">
                <a:solidFill>
                  <a:schemeClr val="accent5">
                    <a:lumMod val="75000"/>
                  </a:schemeClr>
                </a:solidFill>
                <a:latin typeface="Garamond" panose="02020404030301010803" pitchFamily="18" charset="0"/>
              </a:rPr>
              <a:t>http://reporterslab.org/snapshot-of-fact-checking-around-the-world-july-2015/ </a:t>
            </a:r>
          </a:p>
        </p:txBody>
      </p:sp>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685427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447558"/>
          </a:xfrm>
        </p:spPr>
        <p:txBody>
          <a:bodyPr/>
          <a:lstStyle/>
          <a:p>
            <a:r>
              <a:rPr lang="en-US" sz="3200" dirty="0">
                <a:solidFill>
                  <a:srgbClr val="0064B1"/>
                </a:solidFill>
              </a:rPr>
              <a:t>Limitations of </a:t>
            </a:r>
            <a:r>
              <a:rPr lang="en-US" sz="3200" dirty="0" smtClean="0">
                <a:solidFill>
                  <a:srgbClr val="0064B1"/>
                </a:solidFill>
              </a:rPr>
              <a:t>Current Fact-Checking Practices</a:t>
            </a:r>
            <a:endParaRPr lang="en-US" sz="3200" dirty="0">
              <a:solidFill>
                <a:srgbClr val="0064B1"/>
              </a:solidFill>
            </a:endParaRPr>
          </a:p>
        </p:txBody>
      </p:sp>
      <p:sp>
        <p:nvSpPr>
          <p:cNvPr id="4" name="Text Placeholder 2"/>
          <p:cNvSpPr txBox="1">
            <a:spLocks/>
          </p:cNvSpPr>
          <p:nvPr/>
        </p:nvSpPr>
        <p:spPr>
          <a:xfrm>
            <a:off x="382341" y="1054264"/>
            <a:ext cx="8363938" cy="3554819"/>
          </a:xfrm>
          <a:prstGeom prst="rect">
            <a:avLst/>
          </a:prstGeom>
        </p:spPr>
        <p:txBody>
          <a:bodyPr vert="horz" wrap="square" lIns="0" tIns="0" rIns="0" bIns="0"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lvl="1" indent="-342900">
              <a:buFont typeface="Courier New" panose="02070309020205020404" pitchFamily="49" charset="0"/>
              <a:buChar char="o"/>
            </a:pPr>
            <a:r>
              <a:rPr lang="en-US" sz="2400" dirty="0" smtClean="0"/>
              <a:t>Journalists spend hours going through documents to identify claims.</a:t>
            </a:r>
          </a:p>
          <a:p>
            <a:pPr marL="342900" lvl="1" indent="-342900">
              <a:buFont typeface="Courier New" panose="02070309020205020404" pitchFamily="49" charset="0"/>
              <a:buChar char="o"/>
            </a:pPr>
            <a:endParaRPr lang="en-US" sz="2400" dirty="0" smtClean="0"/>
          </a:p>
          <a:p>
            <a:pPr marL="342900" lvl="1" indent="-342900">
              <a:buFont typeface="Courier New" panose="02070309020205020404" pitchFamily="49" charset="0"/>
              <a:buChar char="o"/>
            </a:pPr>
            <a:r>
              <a:rPr lang="en-US" sz="2400" dirty="0" smtClean="0"/>
              <a:t>Significant </a:t>
            </a:r>
            <a:r>
              <a:rPr lang="en-US" sz="2400" dirty="0"/>
              <a:t>time gap between speech and reporting times. Audience doesn’t get correct information.</a:t>
            </a:r>
          </a:p>
          <a:p>
            <a:pPr marL="342900" lvl="1" indent="-342900">
              <a:buFont typeface="Courier New" panose="02070309020205020404" pitchFamily="49" charset="0"/>
              <a:buChar char="o"/>
            </a:pPr>
            <a:endParaRPr lang="en-US" sz="2400" dirty="0" smtClean="0"/>
          </a:p>
          <a:p>
            <a:pPr marL="342900" lvl="1" indent="-342900">
              <a:buFont typeface="Courier New" panose="02070309020205020404" pitchFamily="49" charset="0"/>
              <a:buChar char="o"/>
            </a:pPr>
            <a:r>
              <a:rPr lang="en-US" sz="2400" dirty="0" smtClean="0"/>
              <a:t>Requires </a:t>
            </a:r>
            <a:r>
              <a:rPr lang="en-US" sz="2400" dirty="0"/>
              <a:t>advanced writing skills to persuade readers. Such skilled writers are sparse</a:t>
            </a:r>
            <a:r>
              <a:rPr lang="en-US" sz="2400" dirty="0" smtClean="0"/>
              <a:t>.</a:t>
            </a:r>
          </a:p>
          <a:p>
            <a:pPr marL="342900" lvl="1" indent="-342900">
              <a:buFont typeface="Courier New" panose="02070309020205020404" pitchFamily="49" charset="0"/>
              <a:buChar char="o"/>
            </a:pPr>
            <a:endParaRPr lang="en-US" sz="2400" dirty="0"/>
          </a:p>
          <a:p>
            <a:pPr marL="342900" lvl="1" indent="-342900">
              <a:buFont typeface="Courier New" panose="02070309020205020404" pitchFamily="49" charset="0"/>
              <a:buChar char="o"/>
            </a:pPr>
            <a:r>
              <a:rPr lang="en-US" sz="2400" dirty="0"/>
              <a:t>Lack of Structured Journalism and use of old publishing frameworks hinders Semantic Web applications. </a:t>
            </a:r>
          </a:p>
        </p:txBody>
      </p:sp>
      <p:sp>
        <p:nvSpPr>
          <p:cNvPr id="5" name="TextBox 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6824956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4673" y="342900"/>
            <a:ext cx="8423524" cy="503536"/>
          </a:xfrm>
        </p:spPr>
        <p:txBody>
          <a:bodyPr/>
          <a:lstStyle/>
          <a:p>
            <a:r>
              <a:rPr lang="en-US" sz="3600" dirty="0" smtClean="0">
                <a:solidFill>
                  <a:srgbClr val="0064B1"/>
                </a:solidFill>
                <a:latin typeface="Garamond" panose="02020404030301010803" pitchFamily="18" charset="0"/>
              </a:rPr>
              <a:t>The Holy </a:t>
            </a:r>
            <a:r>
              <a:rPr lang="en-US" sz="3600" dirty="0">
                <a:solidFill>
                  <a:srgbClr val="0064B1"/>
                </a:solidFill>
                <a:latin typeface="Garamond" panose="02020404030301010803" pitchFamily="18" charset="0"/>
              </a:rPr>
              <a:t>Grail: Automated, L</a:t>
            </a:r>
            <a:r>
              <a:rPr lang="en-US" sz="3600" dirty="0" smtClean="0">
                <a:solidFill>
                  <a:srgbClr val="0064B1"/>
                </a:solidFill>
                <a:latin typeface="Garamond" panose="02020404030301010803" pitchFamily="18" charset="0"/>
              </a:rPr>
              <a:t>ive Fact-Checking</a:t>
            </a:r>
            <a:endParaRPr lang="en-US" sz="3600" dirty="0">
              <a:solidFill>
                <a:srgbClr val="0064B1"/>
              </a:solidFill>
              <a:latin typeface="Garamond" panose="02020404030301010803" pitchFamily="18" charset="0"/>
            </a:endParaRPr>
          </a:p>
        </p:txBody>
      </p:sp>
      <p:pic>
        <p:nvPicPr>
          <p:cNvPr id="1026" name="Picture 2" descr="http://i.ebayimg.com/00/s/NTY4WDY0MA==/z/bLYAAOSwRLZUKwMg/$_3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961" y="1123951"/>
            <a:ext cx="3618425" cy="3208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6761002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4673" y="342900"/>
            <a:ext cx="8423524" cy="559449"/>
          </a:xfrm>
        </p:spPr>
        <p:txBody>
          <a:bodyPr/>
          <a:lstStyle/>
          <a:p>
            <a:pPr algn="ctr"/>
            <a:r>
              <a:rPr lang="en-US" sz="4000" dirty="0" smtClean="0">
                <a:solidFill>
                  <a:srgbClr val="0064B1"/>
                </a:solidFill>
                <a:latin typeface="Garamond" panose="02020404030301010803" pitchFamily="18" charset="0"/>
              </a:rPr>
              <a:t>The Holy Grail</a:t>
            </a:r>
            <a:endParaRPr lang="en-US" sz="4000" dirty="0">
              <a:solidFill>
                <a:srgbClr val="0064B1"/>
              </a:solidFill>
              <a:latin typeface="Garamond" panose="02020404030301010803" pitchFamily="18" charset="0"/>
            </a:endParaRPr>
          </a:p>
        </p:txBody>
      </p:sp>
      <p:pic>
        <p:nvPicPr>
          <p:cNvPr id="6" name="image-4.png"/>
          <p:cNvPicPr/>
          <p:nvPr/>
        </p:nvPicPr>
        <p:blipFill>
          <a:blip r:embed="rId2">
            <a:extLst/>
          </a:blip>
          <a:stretch>
            <a:fillRect/>
          </a:stretch>
        </p:blipFill>
        <p:spPr>
          <a:xfrm>
            <a:off x="1104900" y="1021558"/>
            <a:ext cx="6896100" cy="3879056"/>
          </a:xfrm>
          <a:prstGeom prst="rect">
            <a:avLst/>
          </a:prstGeom>
          <a:ln w="12700">
            <a:miter lim="400000"/>
          </a:ln>
        </p:spPr>
      </p:pic>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
        <p:nvSpPr>
          <p:cNvPr id="5" name="TextBox 4"/>
          <p:cNvSpPr txBox="1"/>
          <p:nvPr/>
        </p:nvSpPr>
        <p:spPr>
          <a:xfrm>
            <a:off x="6952636" y="4715948"/>
            <a:ext cx="1048364" cy="184666"/>
          </a:xfrm>
          <a:prstGeom prst="rect">
            <a:avLst/>
          </a:prstGeom>
          <a:noFill/>
        </p:spPr>
        <p:txBody>
          <a:bodyPr wrap="none" lIns="0" tIns="0" rIns="0" bIns="0" rtlCol="0">
            <a:spAutoFit/>
          </a:bodyPr>
          <a:lstStyle/>
          <a:p>
            <a:r>
              <a:rPr lang="en-US" sz="1200" dirty="0" smtClean="0">
                <a:latin typeface="Garamond" panose="02020404030301010803" pitchFamily="18" charset="0"/>
              </a:rPr>
              <a:t>Source: Bill Adair</a:t>
            </a:r>
            <a:endParaRPr lang="en-US" sz="12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701640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4673" y="342900"/>
            <a:ext cx="8423524" cy="559449"/>
          </a:xfrm>
        </p:spPr>
        <p:txBody>
          <a:bodyPr/>
          <a:lstStyle/>
          <a:p>
            <a:pPr algn="ctr"/>
            <a:r>
              <a:rPr lang="en-US" sz="4000" dirty="0" smtClean="0">
                <a:solidFill>
                  <a:srgbClr val="0064B1"/>
                </a:solidFill>
                <a:latin typeface="Garamond" panose="02020404030301010803" pitchFamily="18" charset="0"/>
              </a:rPr>
              <a:t>The Holy Grail</a:t>
            </a:r>
            <a:endParaRPr lang="en-US" sz="4000" dirty="0">
              <a:solidFill>
                <a:srgbClr val="0064B1"/>
              </a:solidFill>
              <a:latin typeface="Garamond" panose="02020404030301010803" pitchFamily="18" charset="0"/>
            </a:endParaRPr>
          </a:p>
        </p:txBody>
      </p:sp>
      <p:pic>
        <p:nvPicPr>
          <p:cNvPr id="6" name="image-4.png"/>
          <p:cNvPicPr/>
          <p:nvPr/>
        </p:nvPicPr>
        <p:blipFill>
          <a:blip r:embed="rId2">
            <a:extLst/>
          </a:blip>
          <a:stretch>
            <a:fillRect/>
          </a:stretch>
        </p:blipFill>
        <p:spPr>
          <a:xfrm>
            <a:off x="1104900" y="1021558"/>
            <a:ext cx="6896100" cy="3879056"/>
          </a:xfrm>
          <a:prstGeom prst="rect">
            <a:avLst/>
          </a:prstGeom>
          <a:ln w="12700">
            <a:miter lim="400000"/>
          </a:ln>
        </p:spPr>
      </p:pic>
      <p:pic>
        <p:nvPicPr>
          <p:cNvPr id="4" name="Taliban Dan.jpg"/>
          <p:cNvPicPr/>
          <p:nvPr/>
        </p:nvPicPr>
        <p:blipFill>
          <a:blip r:embed="rId3">
            <a:extLst/>
          </a:blip>
          <a:stretch>
            <a:fillRect/>
          </a:stretch>
        </p:blipFill>
        <p:spPr>
          <a:xfrm rot="21180000">
            <a:off x="5736764" y="1402583"/>
            <a:ext cx="1960564" cy="762001"/>
          </a:xfrm>
          <a:prstGeom prst="rect">
            <a:avLst/>
          </a:prstGeom>
          <a:ln w="12700">
            <a:miter lim="400000"/>
          </a:ln>
        </p:spPr>
      </p:pic>
      <p:sp>
        <p:nvSpPr>
          <p:cNvPr id="5" name="TextBox 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
        <p:nvSpPr>
          <p:cNvPr id="7" name="TextBox 6"/>
          <p:cNvSpPr txBox="1"/>
          <p:nvPr/>
        </p:nvSpPr>
        <p:spPr>
          <a:xfrm>
            <a:off x="6952636" y="4715948"/>
            <a:ext cx="1048364" cy="184666"/>
          </a:xfrm>
          <a:prstGeom prst="rect">
            <a:avLst/>
          </a:prstGeom>
          <a:noFill/>
        </p:spPr>
        <p:txBody>
          <a:bodyPr wrap="none" lIns="0" tIns="0" rIns="0" bIns="0" rtlCol="0">
            <a:spAutoFit/>
          </a:bodyPr>
          <a:lstStyle/>
          <a:p>
            <a:r>
              <a:rPr lang="en-US" sz="1200" dirty="0" smtClean="0">
                <a:latin typeface="Garamond" panose="02020404030301010803" pitchFamily="18" charset="0"/>
              </a:rPr>
              <a:t>Source: Bill Adair</a:t>
            </a:r>
            <a:endParaRPr lang="en-US" sz="12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3578543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946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50" y="1131094"/>
            <a:ext cx="8675688" cy="340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8" name="Title 1"/>
          <p:cNvSpPr>
            <a:spLocks noGrp="1"/>
          </p:cNvSpPr>
          <p:nvPr>
            <p:ph type="title"/>
          </p:nvPr>
        </p:nvSpPr>
        <p:spPr>
          <a:xfrm>
            <a:off x="389436" y="171450"/>
            <a:ext cx="8363938" cy="671402"/>
          </a:xfrm>
        </p:spPr>
        <p:txBody>
          <a:bodyPr/>
          <a:lstStyle/>
          <a:p>
            <a:r>
              <a:rPr lang="en-US" altLang="en-US" dirty="0" smtClean="0">
                <a:solidFill>
                  <a:schemeClr val="accent5">
                    <a:lumMod val="75000"/>
                  </a:schemeClr>
                </a:solidFill>
              </a:rPr>
              <a:t>Dallas-Fort Worth </a:t>
            </a:r>
            <a:r>
              <a:rPr lang="en-US" altLang="en-US" dirty="0" err="1" smtClean="0">
                <a:solidFill>
                  <a:schemeClr val="accent5">
                    <a:lumMod val="75000"/>
                  </a:schemeClr>
                </a:solidFill>
              </a:rPr>
              <a:t>Metroplex</a:t>
            </a:r>
            <a:r>
              <a:rPr lang="en-US" altLang="en-US" dirty="0" smtClean="0">
                <a:solidFill>
                  <a:schemeClr val="accent5">
                    <a:lumMod val="75000"/>
                  </a:schemeClr>
                </a:solidFill>
              </a:rPr>
              <a:t>, Texas</a:t>
            </a:r>
          </a:p>
        </p:txBody>
      </p:sp>
      <p:sp>
        <p:nvSpPr>
          <p:cNvPr id="19459" name="Content Placeholder 2"/>
          <p:cNvSpPr>
            <a:spLocks noGrp="1"/>
          </p:cNvSpPr>
          <p:nvPr>
            <p:ph idx="1"/>
          </p:nvPr>
        </p:nvSpPr>
        <p:spPr>
          <a:xfrm>
            <a:off x="389437" y="1085851"/>
            <a:ext cx="8363937" cy="443198"/>
          </a:xfrm>
        </p:spPr>
        <p:txBody>
          <a:bodyPr/>
          <a:lstStyle/>
          <a:p>
            <a:endParaRPr lang="en-US" altLang="en-US" smtClean="0"/>
          </a:p>
        </p:txBody>
      </p:sp>
      <p:sp>
        <p:nvSpPr>
          <p:cNvPr id="19461" name="Oval 5"/>
          <p:cNvSpPr>
            <a:spLocks noChangeArrowheads="1"/>
          </p:cNvSpPr>
          <p:nvPr/>
        </p:nvSpPr>
        <p:spPr bwMode="auto">
          <a:xfrm>
            <a:off x="6370638" y="2765823"/>
            <a:ext cx="1047750" cy="562630"/>
          </a:xfrm>
          <a:prstGeom prst="ellipse">
            <a:avLst/>
          </a:prstGeom>
          <a:noFill/>
          <a:ln w="317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b="1">
                <a:solidFill>
                  <a:schemeClr val="tx1"/>
                </a:solidFill>
                <a:latin typeface="Arial" charset="0"/>
                <a:ea typeface="Gulim" pitchFamily="34" charset="-127"/>
              </a:defRPr>
            </a:lvl1pPr>
            <a:lvl2pPr marL="742950" indent="-285750" eaLnBrk="0" hangingPunct="0">
              <a:defRPr sz="2000" b="1">
                <a:solidFill>
                  <a:schemeClr val="tx1"/>
                </a:solidFill>
                <a:latin typeface="Arial" charset="0"/>
                <a:ea typeface="Gulim" pitchFamily="34" charset="-127"/>
              </a:defRPr>
            </a:lvl2pPr>
            <a:lvl3pPr marL="1143000" indent="-228600" eaLnBrk="0" hangingPunct="0">
              <a:defRPr sz="2000" b="1">
                <a:solidFill>
                  <a:schemeClr val="tx1"/>
                </a:solidFill>
                <a:latin typeface="Arial" charset="0"/>
                <a:ea typeface="Gulim" pitchFamily="34" charset="-127"/>
              </a:defRPr>
            </a:lvl3pPr>
            <a:lvl4pPr marL="1600200" indent="-228600" eaLnBrk="0" hangingPunct="0">
              <a:defRPr sz="2000" b="1">
                <a:solidFill>
                  <a:schemeClr val="tx1"/>
                </a:solidFill>
                <a:latin typeface="Arial" charset="0"/>
                <a:ea typeface="Gulim" pitchFamily="34" charset="-127"/>
              </a:defRPr>
            </a:lvl4pPr>
            <a:lvl5pPr marL="2057400" indent="-228600" eaLnBrk="0" hangingPunct="0">
              <a:defRPr sz="2000" b="1">
                <a:solidFill>
                  <a:schemeClr val="tx1"/>
                </a:solidFill>
                <a:latin typeface="Arial" charset="0"/>
                <a:ea typeface="Gulim" pitchFamily="34" charset="-127"/>
              </a:defRPr>
            </a:lvl5pPr>
            <a:lvl6pPr marL="2514600" indent="-228600" algn="ctr" eaLnBrk="0" fontAlgn="base" hangingPunct="0">
              <a:spcBef>
                <a:spcPct val="50000"/>
              </a:spcBef>
              <a:spcAft>
                <a:spcPct val="0"/>
              </a:spcAft>
              <a:defRPr sz="2000" b="1">
                <a:solidFill>
                  <a:schemeClr val="tx1"/>
                </a:solidFill>
                <a:latin typeface="Arial" charset="0"/>
                <a:ea typeface="Gulim" pitchFamily="34" charset="-127"/>
              </a:defRPr>
            </a:lvl6pPr>
            <a:lvl7pPr marL="2971800" indent="-228600" algn="ctr" eaLnBrk="0" fontAlgn="base" hangingPunct="0">
              <a:spcBef>
                <a:spcPct val="50000"/>
              </a:spcBef>
              <a:spcAft>
                <a:spcPct val="0"/>
              </a:spcAft>
              <a:defRPr sz="2000" b="1">
                <a:solidFill>
                  <a:schemeClr val="tx1"/>
                </a:solidFill>
                <a:latin typeface="Arial" charset="0"/>
                <a:ea typeface="Gulim" pitchFamily="34" charset="-127"/>
              </a:defRPr>
            </a:lvl7pPr>
            <a:lvl8pPr marL="3429000" indent="-228600" algn="ctr" eaLnBrk="0" fontAlgn="base" hangingPunct="0">
              <a:spcBef>
                <a:spcPct val="50000"/>
              </a:spcBef>
              <a:spcAft>
                <a:spcPct val="0"/>
              </a:spcAft>
              <a:defRPr sz="2000" b="1">
                <a:solidFill>
                  <a:schemeClr val="tx1"/>
                </a:solidFill>
                <a:latin typeface="Arial" charset="0"/>
                <a:ea typeface="Gulim" pitchFamily="34" charset="-127"/>
              </a:defRPr>
            </a:lvl8pPr>
            <a:lvl9pPr marL="3886200" indent="-228600" algn="ctr" eaLnBrk="0" fontAlgn="base" hangingPunct="0">
              <a:spcBef>
                <a:spcPct val="50000"/>
              </a:spcBef>
              <a:spcAft>
                <a:spcPct val="0"/>
              </a:spcAft>
              <a:defRPr sz="2000" b="1">
                <a:solidFill>
                  <a:schemeClr val="tx1"/>
                </a:solidFill>
                <a:latin typeface="Arial" charset="0"/>
                <a:ea typeface="Gulim" pitchFamily="34" charset="-127"/>
              </a:defRPr>
            </a:lvl9pPr>
          </a:lstStyle>
          <a:p>
            <a:pPr eaLnBrk="1" hangingPunct="1"/>
            <a:endParaRPr lang="en-US" altLang="en-US"/>
          </a:p>
        </p:txBody>
      </p:sp>
      <p:sp>
        <p:nvSpPr>
          <p:cNvPr id="19462" name="Oval 6"/>
          <p:cNvSpPr>
            <a:spLocks noChangeArrowheads="1"/>
          </p:cNvSpPr>
          <p:nvPr/>
        </p:nvSpPr>
        <p:spPr bwMode="auto">
          <a:xfrm>
            <a:off x="4065589" y="3140869"/>
            <a:ext cx="1049337" cy="562630"/>
          </a:xfrm>
          <a:prstGeom prst="ellipse">
            <a:avLst/>
          </a:prstGeom>
          <a:noFill/>
          <a:ln w="317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b="1">
                <a:solidFill>
                  <a:schemeClr val="tx1"/>
                </a:solidFill>
                <a:latin typeface="Arial" charset="0"/>
                <a:ea typeface="Gulim" pitchFamily="34" charset="-127"/>
              </a:defRPr>
            </a:lvl1pPr>
            <a:lvl2pPr marL="742950" indent="-285750" eaLnBrk="0" hangingPunct="0">
              <a:defRPr sz="2000" b="1">
                <a:solidFill>
                  <a:schemeClr val="tx1"/>
                </a:solidFill>
                <a:latin typeface="Arial" charset="0"/>
                <a:ea typeface="Gulim" pitchFamily="34" charset="-127"/>
              </a:defRPr>
            </a:lvl2pPr>
            <a:lvl3pPr marL="1143000" indent="-228600" eaLnBrk="0" hangingPunct="0">
              <a:defRPr sz="2000" b="1">
                <a:solidFill>
                  <a:schemeClr val="tx1"/>
                </a:solidFill>
                <a:latin typeface="Arial" charset="0"/>
                <a:ea typeface="Gulim" pitchFamily="34" charset="-127"/>
              </a:defRPr>
            </a:lvl3pPr>
            <a:lvl4pPr marL="1600200" indent="-228600" eaLnBrk="0" hangingPunct="0">
              <a:defRPr sz="2000" b="1">
                <a:solidFill>
                  <a:schemeClr val="tx1"/>
                </a:solidFill>
                <a:latin typeface="Arial" charset="0"/>
                <a:ea typeface="Gulim" pitchFamily="34" charset="-127"/>
              </a:defRPr>
            </a:lvl4pPr>
            <a:lvl5pPr marL="2057400" indent="-228600" eaLnBrk="0" hangingPunct="0">
              <a:defRPr sz="2000" b="1">
                <a:solidFill>
                  <a:schemeClr val="tx1"/>
                </a:solidFill>
                <a:latin typeface="Arial" charset="0"/>
                <a:ea typeface="Gulim" pitchFamily="34" charset="-127"/>
              </a:defRPr>
            </a:lvl5pPr>
            <a:lvl6pPr marL="2514600" indent="-228600" algn="ctr" eaLnBrk="0" fontAlgn="base" hangingPunct="0">
              <a:spcBef>
                <a:spcPct val="50000"/>
              </a:spcBef>
              <a:spcAft>
                <a:spcPct val="0"/>
              </a:spcAft>
              <a:defRPr sz="2000" b="1">
                <a:solidFill>
                  <a:schemeClr val="tx1"/>
                </a:solidFill>
                <a:latin typeface="Arial" charset="0"/>
                <a:ea typeface="Gulim" pitchFamily="34" charset="-127"/>
              </a:defRPr>
            </a:lvl6pPr>
            <a:lvl7pPr marL="2971800" indent="-228600" algn="ctr" eaLnBrk="0" fontAlgn="base" hangingPunct="0">
              <a:spcBef>
                <a:spcPct val="50000"/>
              </a:spcBef>
              <a:spcAft>
                <a:spcPct val="0"/>
              </a:spcAft>
              <a:defRPr sz="2000" b="1">
                <a:solidFill>
                  <a:schemeClr val="tx1"/>
                </a:solidFill>
                <a:latin typeface="Arial" charset="0"/>
                <a:ea typeface="Gulim" pitchFamily="34" charset="-127"/>
              </a:defRPr>
            </a:lvl7pPr>
            <a:lvl8pPr marL="3429000" indent="-228600" algn="ctr" eaLnBrk="0" fontAlgn="base" hangingPunct="0">
              <a:spcBef>
                <a:spcPct val="50000"/>
              </a:spcBef>
              <a:spcAft>
                <a:spcPct val="0"/>
              </a:spcAft>
              <a:defRPr sz="2000" b="1">
                <a:solidFill>
                  <a:schemeClr val="tx1"/>
                </a:solidFill>
                <a:latin typeface="Arial" charset="0"/>
                <a:ea typeface="Gulim" pitchFamily="34" charset="-127"/>
              </a:defRPr>
            </a:lvl8pPr>
            <a:lvl9pPr marL="3886200" indent="-228600" algn="ctr" eaLnBrk="0" fontAlgn="base" hangingPunct="0">
              <a:spcBef>
                <a:spcPct val="50000"/>
              </a:spcBef>
              <a:spcAft>
                <a:spcPct val="0"/>
              </a:spcAft>
              <a:defRPr sz="2000" b="1">
                <a:solidFill>
                  <a:schemeClr val="tx1"/>
                </a:solidFill>
                <a:latin typeface="Arial" charset="0"/>
                <a:ea typeface="Gulim" pitchFamily="34" charset="-127"/>
              </a:defRPr>
            </a:lvl9pPr>
          </a:lstStyle>
          <a:p>
            <a:pPr eaLnBrk="1" hangingPunct="1"/>
            <a:endParaRPr lang="en-US" altLang="en-US"/>
          </a:p>
        </p:txBody>
      </p:sp>
      <p:sp>
        <p:nvSpPr>
          <p:cNvPr id="19463" name="Oval 7"/>
          <p:cNvSpPr>
            <a:spLocks noChangeArrowheads="1"/>
          </p:cNvSpPr>
          <p:nvPr/>
        </p:nvSpPr>
        <p:spPr bwMode="auto">
          <a:xfrm>
            <a:off x="2493963" y="3205163"/>
            <a:ext cx="1047750" cy="562630"/>
          </a:xfrm>
          <a:prstGeom prst="ellipse">
            <a:avLst/>
          </a:prstGeom>
          <a:noFill/>
          <a:ln w="317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b="1">
                <a:solidFill>
                  <a:schemeClr val="tx1"/>
                </a:solidFill>
                <a:latin typeface="Arial" charset="0"/>
                <a:ea typeface="Gulim" pitchFamily="34" charset="-127"/>
              </a:defRPr>
            </a:lvl1pPr>
            <a:lvl2pPr marL="742950" indent="-285750" eaLnBrk="0" hangingPunct="0">
              <a:defRPr sz="2000" b="1">
                <a:solidFill>
                  <a:schemeClr val="tx1"/>
                </a:solidFill>
                <a:latin typeface="Arial" charset="0"/>
                <a:ea typeface="Gulim" pitchFamily="34" charset="-127"/>
              </a:defRPr>
            </a:lvl2pPr>
            <a:lvl3pPr marL="1143000" indent="-228600" eaLnBrk="0" hangingPunct="0">
              <a:defRPr sz="2000" b="1">
                <a:solidFill>
                  <a:schemeClr val="tx1"/>
                </a:solidFill>
                <a:latin typeface="Arial" charset="0"/>
                <a:ea typeface="Gulim" pitchFamily="34" charset="-127"/>
              </a:defRPr>
            </a:lvl3pPr>
            <a:lvl4pPr marL="1600200" indent="-228600" eaLnBrk="0" hangingPunct="0">
              <a:defRPr sz="2000" b="1">
                <a:solidFill>
                  <a:schemeClr val="tx1"/>
                </a:solidFill>
                <a:latin typeface="Arial" charset="0"/>
                <a:ea typeface="Gulim" pitchFamily="34" charset="-127"/>
              </a:defRPr>
            </a:lvl4pPr>
            <a:lvl5pPr marL="2057400" indent="-228600" eaLnBrk="0" hangingPunct="0">
              <a:defRPr sz="2000" b="1">
                <a:solidFill>
                  <a:schemeClr val="tx1"/>
                </a:solidFill>
                <a:latin typeface="Arial" charset="0"/>
                <a:ea typeface="Gulim" pitchFamily="34" charset="-127"/>
              </a:defRPr>
            </a:lvl5pPr>
            <a:lvl6pPr marL="2514600" indent="-228600" algn="ctr" eaLnBrk="0" fontAlgn="base" hangingPunct="0">
              <a:spcBef>
                <a:spcPct val="50000"/>
              </a:spcBef>
              <a:spcAft>
                <a:spcPct val="0"/>
              </a:spcAft>
              <a:defRPr sz="2000" b="1">
                <a:solidFill>
                  <a:schemeClr val="tx1"/>
                </a:solidFill>
                <a:latin typeface="Arial" charset="0"/>
                <a:ea typeface="Gulim" pitchFamily="34" charset="-127"/>
              </a:defRPr>
            </a:lvl6pPr>
            <a:lvl7pPr marL="2971800" indent="-228600" algn="ctr" eaLnBrk="0" fontAlgn="base" hangingPunct="0">
              <a:spcBef>
                <a:spcPct val="50000"/>
              </a:spcBef>
              <a:spcAft>
                <a:spcPct val="0"/>
              </a:spcAft>
              <a:defRPr sz="2000" b="1">
                <a:solidFill>
                  <a:schemeClr val="tx1"/>
                </a:solidFill>
                <a:latin typeface="Arial" charset="0"/>
                <a:ea typeface="Gulim" pitchFamily="34" charset="-127"/>
              </a:defRPr>
            </a:lvl7pPr>
            <a:lvl8pPr marL="3429000" indent="-228600" algn="ctr" eaLnBrk="0" fontAlgn="base" hangingPunct="0">
              <a:spcBef>
                <a:spcPct val="50000"/>
              </a:spcBef>
              <a:spcAft>
                <a:spcPct val="0"/>
              </a:spcAft>
              <a:defRPr sz="2000" b="1">
                <a:solidFill>
                  <a:schemeClr val="tx1"/>
                </a:solidFill>
                <a:latin typeface="Arial" charset="0"/>
                <a:ea typeface="Gulim" pitchFamily="34" charset="-127"/>
              </a:defRPr>
            </a:lvl8pPr>
            <a:lvl9pPr marL="3886200" indent="-228600" algn="ctr" eaLnBrk="0" fontAlgn="base" hangingPunct="0">
              <a:spcBef>
                <a:spcPct val="50000"/>
              </a:spcBef>
              <a:spcAft>
                <a:spcPct val="0"/>
              </a:spcAft>
              <a:defRPr sz="2000" b="1">
                <a:solidFill>
                  <a:schemeClr val="tx1"/>
                </a:solidFill>
                <a:latin typeface="Arial" charset="0"/>
                <a:ea typeface="Gulim" pitchFamily="34" charset="-127"/>
              </a:defRPr>
            </a:lvl9pPr>
          </a:lstStyle>
          <a:p>
            <a:pPr eaLnBrk="1" hangingPunct="1"/>
            <a:endParaRPr lang="en-US" altLang="en-US"/>
          </a:p>
        </p:txBody>
      </p:sp>
      <p:sp>
        <p:nvSpPr>
          <p:cNvPr id="19464" name="Oval 9"/>
          <p:cNvSpPr>
            <a:spLocks noChangeArrowheads="1"/>
          </p:cNvSpPr>
          <p:nvPr/>
        </p:nvSpPr>
        <p:spPr bwMode="auto">
          <a:xfrm>
            <a:off x="4108450" y="1938338"/>
            <a:ext cx="1487488" cy="562630"/>
          </a:xfrm>
          <a:prstGeom prst="ellipse">
            <a:avLst/>
          </a:prstGeom>
          <a:noFill/>
          <a:ln w="317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b="1">
                <a:solidFill>
                  <a:schemeClr val="tx1"/>
                </a:solidFill>
                <a:latin typeface="Arial" charset="0"/>
                <a:ea typeface="Gulim" pitchFamily="34" charset="-127"/>
              </a:defRPr>
            </a:lvl1pPr>
            <a:lvl2pPr marL="742950" indent="-285750" eaLnBrk="0" hangingPunct="0">
              <a:defRPr sz="2000" b="1">
                <a:solidFill>
                  <a:schemeClr val="tx1"/>
                </a:solidFill>
                <a:latin typeface="Arial" charset="0"/>
                <a:ea typeface="Gulim" pitchFamily="34" charset="-127"/>
              </a:defRPr>
            </a:lvl2pPr>
            <a:lvl3pPr marL="1143000" indent="-228600" eaLnBrk="0" hangingPunct="0">
              <a:defRPr sz="2000" b="1">
                <a:solidFill>
                  <a:schemeClr val="tx1"/>
                </a:solidFill>
                <a:latin typeface="Arial" charset="0"/>
                <a:ea typeface="Gulim" pitchFamily="34" charset="-127"/>
              </a:defRPr>
            </a:lvl3pPr>
            <a:lvl4pPr marL="1600200" indent="-228600" eaLnBrk="0" hangingPunct="0">
              <a:defRPr sz="2000" b="1">
                <a:solidFill>
                  <a:schemeClr val="tx1"/>
                </a:solidFill>
                <a:latin typeface="Arial" charset="0"/>
                <a:ea typeface="Gulim" pitchFamily="34" charset="-127"/>
              </a:defRPr>
            </a:lvl4pPr>
            <a:lvl5pPr marL="2057400" indent="-228600" eaLnBrk="0" hangingPunct="0">
              <a:defRPr sz="2000" b="1">
                <a:solidFill>
                  <a:schemeClr val="tx1"/>
                </a:solidFill>
                <a:latin typeface="Arial" charset="0"/>
                <a:ea typeface="Gulim" pitchFamily="34" charset="-127"/>
              </a:defRPr>
            </a:lvl5pPr>
            <a:lvl6pPr marL="2514600" indent="-228600" algn="ctr" eaLnBrk="0" fontAlgn="base" hangingPunct="0">
              <a:spcBef>
                <a:spcPct val="50000"/>
              </a:spcBef>
              <a:spcAft>
                <a:spcPct val="0"/>
              </a:spcAft>
              <a:defRPr sz="2000" b="1">
                <a:solidFill>
                  <a:schemeClr val="tx1"/>
                </a:solidFill>
                <a:latin typeface="Arial" charset="0"/>
                <a:ea typeface="Gulim" pitchFamily="34" charset="-127"/>
              </a:defRPr>
            </a:lvl6pPr>
            <a:lvl7pPr marL="2971800" indent="-228600" algn="ctr" eaLnBrk="0" fontAlgn="base" hangingPunct="0">
              <a:spcBef>
                <a:spcPct val="50000"/>
              </a:spcBef>
              <a:spcAft>
                <a:spcPct val="0"/>
              </a:spcAft>
              <a:defRPr sz="2000" b="1">
                <a:solidFill>
                  <a:schemeClr val="tx1"/>
                </a:solidFill>
                <a:latin typeface="Arial" charset="0"/>
                <a:ea typeface="Gulim" pitchFamily="34" charset="-127"/>
              </a:defRPr>
            </a:lvl7pPr>
            <a:lvl8pPr marL="3429000" indent="-228600" algn="ctr" eaLnBrk="0" fontAlgn="base" hangingPunct="0">
              <a:spcBef>
                <a:spcPct val="50000"/>
              </a:spcBef>
              <a:spcAft>
                <a:spcPct val="0"/>
              </a:spcAft>
              <a:defRPr sz="2000" b="1">
                <a:solidFill>
                  <a:schemeClr val="tx1"/>
                </a:solidFill>
                <a:latin typeface="Arial" charset="0"/>
                <a:ea typeface="Gulim" pitchFamily="34" charset="-127"/>
              </a:defRPr>
            </a:lvl8pPr>
            <a:lvl9pPr marL="3886200" indent="-228600" algn="ctr" eaLnBrk="0" fontAlgn="base" hangingPunct="0">
              <a:spcBef>
                <a:spcPct val="50000"/>
              </a:spcBef>
              <a:spcAft>
                <a:spcPct val="0"/>
              </a:spcAft>
              <a:defRPr sz="2000" b="1">
                <a:solidFill>
                  <a:schemeClr val="tx1"/>
                </a:solidFill>
                <a:latin typeface="Arial" charset="0"/>
                <a:ea typeface="Gulim" pitchFamily="34" charset="-127"/>
              </a:defRPr>
            </a:lvl9pPr>
          </a:lstStyle>
          <a:p>
            <a:pPr eaLnBrk="1" hangingPunct="1"/>
            <a:endParaRPr lang="en-US" altLang="en-US"/>
          </a:p>
        </p:txBody>
      </p:sp>
      <p:sp>
        <p:nvSpPr>
          <p:cNvPr id="19465" name="AutoShape 2" descr="data:image/jpg;base64,/9j/4AAQSkZJRgABAQAAAQABAAD/2wCEAAkGBhQSERUUExQWFRUWGR4YGBgYFxgcGRwhHh4cHR4cIBwXHCYhGRokIRweHzAgJCcpLCwsGiAxNzAqNSYrLCkBCQoKDgwOGA8PGjUgHSQsKS8qMSwuLCwsKSwsLCksLCwvLCwvLC0sLCwuLywsLCwsKSwsLCwsLCwpKSwsLCwpLP/AABEIAOYA2wMBIgACEQEDEQH/xAAcAAACAwADAQAAAAAAAAAAAAAABgQFBwECAwj/xABKEAABAgMFBAYFCgMHAwUBAAABAgMABBEFBhIhMQcTQVEiMmFxgZEUQqGxwQgjM1JicoKSotEkU7IVNEPC4fDxJXPSF2Nkg6MW/8QAGgEBAAMBAQEAAAAAAAAAAAAAAAMEBQECBv/EAC0RAAICAQMCBAUEAwAAAAAAAAABAgMRBBIxIUETIjJRBRRCYZEzgaGxI3HB/9oADAMBAAIRAxEAPwDcYIIIAIIIIAIIIIAIIIIAIIh2razUs0p19xLbadVKNB/qewZxlNpbWZy0HFS9iy6iNDMLSMu2iuigdqqnsgDV7StZmXRjfdQ0j6y1BI9usIds7ebNZqEKcmFD+Wjo/mXhFO0VijltjIWoTFszynVkiqd5hRU+rvF504USE9kaLYtxpGVpuJVpBHrFIUv8y6q9sAZ5/wCucy7T0WynnAdCSs/0Nke2PT/1Lts0IsZVO0O/6Uhqvzfw2dMSTZQjdTLhQtxSiN2AUAnIU0VXPlDZJzqHUJcbWlaFCqVJIKT3EawBkytsNpNH56x3QOOHe/8AgREuz/lDSZVhmGH2DxqAsDvoQr9MMV4L+mWtWUkQhBS+kqUtSyko63gerxhltGxWJhNHmW3R9tCVe8ZeEAQbCvtJTlPR5htwn1a0X+RVFeyLyM0vDsJkHjilyuUd9UtklNfuqNR+EiKBVp25Yf049Pk0+vUlSR2qpjR+IKT2wBtUELNzdoMpaSKsLo4BVTS8nE+HrDtFR3QzQAQQQQAQQQQAQQQQAQQQQARHtB5SGnFIAK0oUUg6EgEitOFYkRwRAGN2L8o5ogCblVt8CtohSfyqoR3VMP1i7SrOmqBqabxH1VnAryXSvhGc7I2UNotaWcbQ8GXcQbWkFJoVpPWB+qIlz9zbGm+swuUWfWZPR78Oaf0wBsIVHMYlK7NZ6Xzsq1sSeDa1FP6ekkn8IiSNoFuSH9+s/foGrjYp+prEnzSIA2SF2+t92LMY3rxqo1DbY6yzyHIDio5DyBUJT5QkgptZWh5txKSQgpBxEaJCkk0J0zAiouJdN22Jk2raQq3X+HZPVIByND/hjgPWNSctQPGxroTlvuCctJSmpTVlhNRUdgPVSfrnpK4UFI2GybIZlmktS7aW206JSKDv7T2nMxne2ZmcpLltK3ZLEEvsskpcUSaAFSanAeqABQHWtRS92UXafkZANzBONS1OBsqxbtJpRFdCcqmmVTAFJtduTMWlMyTbKBu0hzeOKrgRiwgE0IKjlUAe6L2wCbIkgi0Z9DgTkhaxhISNEipKnKZcKjTPKKu/u1hMuoSsiBMzjhwpSnpJQTkK06y/s+fakzF2lIm2G5xQn7VmiCEOEql5ZOZKlpFN5QAkIFE5HLSoF9enazZb4SVyTs6hCiELU0A3iPAFzUmmlOEaZd6nozVGPRgU1DNEjADnSicgc6kcCTHzNtLvmuYnAhpZSzKHAzgogYk5KdARQBSiKilKACFtV4ppZzmXyTxLy/eVQB9aW5cqSnFBczLtuqAwhSgcVOVQQaRcNoCQAMgBQeEfI7FpWm3miZmB92YVTyx5xcyG1m2JY9J1TgHB1AUPOgPtiR1TXVpnhWQfDHLaddC11uqm95vUNKG5RLlaVNJyJVgAqo0FCQqvHTKNqllYm0k8UgnxEY3d75RqFEJnJco5uMnEO8oVmB3ExrVl24xNNhcu6hxJFQUqB10qNR3GkRnsQL7bH0uL9Ls1Xos2g4gEHChZ7KfRqPMZHiOMemzvakp5z0G0E7mdQcPSGEOEcKeq5xporUcoorMatg2584XmkqNVkY1yhSngkE0CVJApmFBRzhu2m7NkWi1vGqNzbYq04MsVMwhRHDkfVPZWAHqCMcuztyRLy6mbSS6Jpg7shKaqXTKpqQEqFKGpz14x2VtgtCcys2zFkHRxwKUM+OWFA8VEQBsMVFs3tlJT+8TLTR5KWMX5RmfKMveujbk2Kz9oolGzqhCgDTiKNYQfFRjpI7NbHlzV1b06vjU4UV/DTLvUYAtra+UJJN1Eu27MKHEDAjzV0v0w0bNb4OWnKKmHG0tfOqQhKST0UhOZJ1NSeA0hZt96WasWeVLyzcukI3acATiOOicyBUnpczF3sZkt3Y0t9oKX+ZaiPZSAHeCCCACODHMEAY7dVvdXmtOXOQfbUseOBX+dRjgpplyyj0vUn0a9Ui96sw2EE8yQtv2AoiRbbGCYdTyWfbn8YAhgxZyd5ZhvquqI5K6Q9uftirimvfa/o8qtQPSV0E96uPgKnyjgOiZc3htdKS22mXlh88ttNCvPOqtSVEYRnkASI3xhhKEhKQEpSAEgZAAZADshK2PXUElZrZUKOv8Azzldcx0U+CaZcyYZrx3iZkpdcw+rChA8VHglI4qMdBX3yv3K2a1jmFdJVcDac1rpyHAdpyjB73bWp601FpgFhihqhCsyOJccy6NOGQ74gTC37Zm5iaWCUjJCCchXJCK/VSOkojWh5x1/sguvt2XJdJS1APOfWIzNSNG0CppzHOAGf5OtlJXOTDykhRabASaVoVqzIPOgI7jGn2VcLBMTE+6pSpt4OBIxdBtJFEIFBmQkJBVzrF3dG6jNnyyGGRkM1KPWWrio9p5cBlFzUEc4A+KzZTpS4vCSG1YXKZlJ5kagGhz7DEONGmFehW262cm31EEcOkcv1VHcTFffe5gaq+wOh66B6leI+z2cO6AKKw7UWFJayViISnEqgBOWvAQz2lLKlx88/LoURXBRxSvZ76UhPkLOK2X3RX5kINe1Sqe6sTLKR6Q6px5WNetCcz29w5Rcpuuk1XGRVtqqinOUSaiXbmK1bpyWMge6tD5iI7ctMSbgelnFpKcwpBood4Go8xF8BHMastHCccS59zMjq5Ql5ePY0LZ1t0Q+UsT+Ftw5Je0bUeSh6iu3q90a+DWPke1rDC6qQKL5cD+xh42RbWlS6kyU6olonC04rVs6BKj/AC+APq92mNfRKmWJGvTdG1ZiMW2i6JaW3a0shO9ZUkvJKQQoA9FZHGnVPYRyiRJ3/em2UOIUG0qHVQAMJ4prrkY1CblUOtqbWApC0lKgdCCKEeUfO1gSqpC0Jqz1k0SoqbJ4jUHxQQfAxXJhvddKjVRKjzJJPtjpBBHMg8NpczurvpTxfmAPBNVf5B5xqdz5DcyEq1SmBlsEduEV9tYybayzj/seS/mKCj+IoTp4mNwSKR0HMEEEAEEEEAZFt9bLRs+cANWH6E/lWP6DFtfJsek4xo4hKh7vhEzbbZm+sd/KpaKXR+FQB/SVRTNzfpFlWe/x3W7V3pGHzqkwYK+FS3JP0y05GS1SpYUsdhOfklJ84a4qtnjG+vI6o/4DSqdnRQj/ADGOIG2Wpabcqwt51QQ20nEo8gOQ4ngBxyj5dv8AbQH7XmEpAKWkqoyyNc8qq5rPkNBxro/yhbeWfRpBqtXTvFgcc8KB3YsR/CIU7vXfal3FuqpRgBsK+ss03ivNQQI6D2WP7Ms2lRvTllxWr34R/T2w7bAro7mVVOuCrsx1CdQ2D/mVn3BMZntDeLsyxKpPKv3lkJHkPfH01Z0gllltpAoltCUJHYkUHugCmm7z0M7SlJYIT+NScRr2AKT5GE29F71tWRJT0spRSl5OL7aTvEKrXmRXyjiQHpE/blnqVhW9hcbr/wBsCvd1PCsUtw7PXM2VPWNMJLcwzVTaVihzOJJFdQHBqOCxzgBN2lTKZlLM62oHGpQJTwJ6Qy4EGuUWD9vZScwrNt9JZeB0z4nuVi8KxmzhWjE2cSc6KRnqOY5iL2Wf3lluoOZYdSsdgXUH2++AGe1bLblJSYYRmVoU8SeCQtCUjtpWngYzxmVWRiRnTPI5jtprF+i1lvS8064c92ywPzV/yVPfFJOyqmVooSCUIWDoekkH2EkeEeo4z1OPOOhZsT0ygCqCtJFQaV9oiSi31cWV+H/ERrNvFolz8w+IEMCF1FQag6EGNujM4+Sx/vgx78Ql54fgrRa6jow4e/L4RV2tJurJcLWAAZ5gnvNIZ4CIms07sjicv6IoXqt5jH+zStiG0X0loST30zKPm1E/SIHf6yRQdoz4GKnblJejz8jPDLF82v8ACa/0qI8IypuaXZ862+zkUKC0cu1J7DmO4xtO2eYRO2E1NN5pxtup5gKBSQe0FVD2iPn5wcJOL7G5GSnFSRFj0YaxKSn6xA8zSINkv42GlfWbSf0iL+7EvjmmhyOI+ArEeD0VNtp9JvbKtDqyraSeQwpU571JEbKIxzZj/FW/ac3qEYm0nXVYSM/ut+2NjjoCCCCACCCCAIFvWaJiWeZP+K2pGf2kkD2xkOy6ZLtiPsnryr9acgqh95X5RtsYzc1gS1v2nInJMylTiAdKnpj2OK8oA7RD2Q0/t2frWu7NPzIiapBBIOoND4Qv3TtlMjbk26vqmWcXTnhQlyn6CIA4vRMCavK6Qapl0hI70JAPkpR8RHheh8NqlGBo4+FK7aKxf1K9ghe2fzqnZ95xZqtxK1k8yVAn3xM2hPlualF8E5+SgT7IAr5ybBtxCickzDQ7gkpEfWEfGl53CJ15ST/iEg+0R9XXJvGmekWJhJzUkBY5LGSh5+wiAELbBdqYZeataRqHWBR0JFapFaKp6yQCUqHKnIxe7NdpjVq4gWt1MNIBVoUkE0qlWtK8DzGsPhEKlmbPZaUnjOS9WS4lSHGk/RqxUIIHqEEVoMuwQBje1u7jTzjs9J54XC3ONeu04CU4yPqKI62lc+OSDY8xREyg6LZ9qVJUPcYcdqbrshbkw4yooLgC8qYVBaQFJUk5LSSDVJBBhAemKrUoAIxV6Ka4RXgKk5QBYqVSUbaHWddK/ADAn2lXlEy/oCZoIH+G02g94T/rFbZlpBtxLqk4y0Bu0+rUaE9gPSpxMRXplTi1OL6SicSieNfhAE1Fk71vG1qMlIPPsPbyjrZ1qLYVhNSnik8O7kYuLCQihU3kDTEg8D2dke9p2Ul4clDRX78xGtHTS2K2p4l/DMyWojvddizH+iXLzCVpCkmoP+/OPSFKTmlyzhSoZesPiIa23AoAg1BFQYvae/xVh9GuSnfR4byuqfBWXjlsTWLik18DkfhDBY9v727M7LKNSw60pFfquOJNB3KCvzRXTjeJtY5pPuhRlLTW2282Oq8lKVD7q0rB8x7YzfiMMWKXuaGhlmDXsa/dj+5y/wD2k+6G2wJkMNzUydGWFKFedCf8vthasljBLtJ+q2kfpES78Tvo1gPHRU06lsdwNT7Eq84zS+T/AJPFmlMg6+quJ94+IQAK/mKo1WFvZzZPo1mSjVKENBSu9fTPtVDJABBBBABBBBABGPbTR6Fblmz4ySs7pw9xwmv4HP0xsMZ7tysL0iynFgdOXUHR3Dor/SSfwwBCvRJ7uacHBRxj8WfvrGTbTpMpdaeTUYklBI7P3CiPCNWVaHplnSU5qpTe7cP2k5GviFecIe0pusnWmjiT3ZKH7RwCpcNJRNsK4OhxPkCaewecMW0+RxMNuD1FUPcofuIpbrfQMu/yJoBXYlwJT7xD/ajCH0uSyjmpFfCpAUO5QHsjoEjZklt+d9GnElTU42WgdCFJ+jUlXBQKcNRxNDxjXrkXCnLImVJZcTMSTp6SVHA42eCwD0VUGRoRUcMhGabN7LRMLcs95W5mmnN/KO8UuJpjRT1kqCUqp9kkRsG0Zc83ICZlXMExLjG4lIxIWmlHBhUMwOsMq0BgB1EVt43yiXUsaoKVeS0/CErY3tGctJt5EwUl9pQV0QEgoVpkORBB7xDreZFZV77pPlnAGKfKOkBvZSYTo42pFfukKHsX7IxuN52qM+kWE25qqWeSD3GqfcpPlGDQBMkmvm3lfVSB+ZQHurHSQXRxNcwTQjmDkYspOX/gif5swhHglKj71CPN+zMEyhCa4SQR3V+FImrrk/MvdEU5peV+zO5SZR/jgV7v3EMoNYgW5KY2jzT0h8fZHWwJrGyBxT0f2/32Rt0rwrXV2fVf9Mi1+LWrO66M72tZgdT9sdU/Duitu9PFKi0rwrwPEQwwvXglcC0upyzz7xofGPOph4cldHtz90d08t8XTLvx9mMBhPsWR30y039ZYB7q5+yGtEyFN4+aa+yKW4reKeZ7MSvJJit8RaezBY0Ca3ZNf7oh7UpbfTdlWWnsU4PvEA+QSsxeXekt7Mtp4YsR7k5xWXN/6heacm9W5YFCDwr9En2BaoyTTNlSmgoNI5gggAggggAgjzffShKlqISlIKiToABUmOJaaQ4kLQpK0qzCkkEHuIyMAesR5+SS80tpYqlxJQodihQ++JEEAYlstQpLVo2U59JLuFxvwOE07CUg/jiHemz99KPIAzw4h3p6Q91Itb7f9MvDKzwyZmhu3uVckKr4YF96TFneKQ3MwtI0JxJ7jn7DUeEAY7s8eSpb0svqvIy70/GhJ8IYr8vOMejzLZ6TaihXIhQBoew0PnCreWVMjPhxsUFQ6jl2p7q1HcY0CfZRPSRCNHUYkditR4gih8YAULTtNLym5+UVu5lkhS0VGLo6KH1wNDThrpH0Lca9zVqSaXk0xHout64VUzFD6p1HMHvjALj3EZtRpxhLno86ySaKqUOIrTMapUg5EjgRlDDdS6lsWJNhxMsp9lXRdSypKwtPMCtQoagkDloTABatkqu7bbUwgH0N5RGWgQrrtntRkocwB2xvE6xvmVpSR00EA6jMZHLUcYrrdsJm05MtPJOB1IUKii0GlQoA5pWK6d44xBuAHmWDJzObsrRCV8HG/wDDWPAYSOBT5gVF4LqESE9LJVvd4yVJA6wWjpJFKnrECndHz/fa65kJhLBri3LS1V+spIKh3BVR4Rol2r2zhtLfuNqTKuTCmAoppRYqSknWpFag5V7ohfKMlcNoMr+uwP0rUPiIAUkpHokiBoXXFK+8CkAd9PfE5cqC4lf1QR5/7MVVkOY5F5A6zC0vp7uqr4GLptdQDwIrGx8O2yjKL90zL1+YtSXs0ckRRWB0HXW+XwNPjF8Yo5cUnlDmCfYDFu9YnXL74/JVo6wnH7Z/BeRFtOXxtLHZUd4ziUICIsyjui0yvGW2SaKCXm6SR8UDx/5ix2YyeKYW5wQinio09wMKjzqgC3XohRNO3T4Rp+zyzN1KYyOk6cXgMk/E+MfNXW79q9lg+hqr27n7vI+ytoehyM5OnIttlDf31aa/aKY77A7B3Nml9Q6cysrqdcKeinzOJX4oW9rS1hiQstr6WYWHHAOZNEg9mIk/gjZbJs1Muw2ygUS0hKE9yRTz4xASkuCCOCYA5giPJz7bySppaVpBKapIIqDQioyyOUSIA6rTUUOY5R8u2zaU5YVpPsyrqkNheJKDm2pCukmqTUHI0rrkY+jr0b4SrqpdRS6gY05A1w5lJB1BAIjIZy9UnP0FpyYWoDCHmiUuAa6VHfStMzlE9ennZFyh1wQzvhXJKXQtrpfKEYdoidRuF6bxFVNHvHWR+rvjVbPtJt9AcZcQ4g6KQoKB8RGATOx2Vms7Nn0qUdGX+ivuqAD+mF5d2bZsdwuIQ+1TVbRxtn72GoI7FCIZRcXholUlLqjctsN2fTLMdCRVxn55HPo9YeKajvpC9ZNq/wBoWTLzNausjcvc6igqe/oq/FC/dn5RCgAifYCxoXGqA+LajQ+BHdHlsstuXRac3ItLxSk5UskgihAKgmihUEJJT2lAjh0iX7sP0iXKkirjXSHMj1h8fCF/Ztb2FRllnJXSbrwVxHjr3iNJmZcoWpCtUkpPhGVX2u2ZZ3ftVDalVy9RWvgDqPKALi87DshNt2hLZEKBVyCtDUfVWKg9pPON9uZe9m0pZL7Rz0WivSQrik+8HiM4xa7N4m55ktugFzDRxJ9YfWHx5HwiklpqasKb30uSphZoQeqsfUXTRQ4K/wBRAH1HHGGF65l+Za0mQ4wrpDrtqPTQe0cRyUMj7IUdql2LRFZqzZl8ZfOsIcVnQddtNaVpqka6jOsAOFvWLLJlnAsoZRvRMFaiAkOBYcxVOlSM+884wXbXfiXtCYaEtVSWApJd0C8RB6I1wimp1rCPattTL6v4h510g6OLUqh7lHKILaKkCoFeJNB4mAL+4oKprd0JS6hba+wFJzPYDSLKyVHd4TqglB8DEaz67stS9UNq+lepRbn2U/VR2cePKLGXl0oThSKAf78Y1vh9U09/YzNdZBrZ3PUxStp/jldifgIuaxSSs4gTDy1KAGQGeumnPSL2oazDPuU6E8Tx7F2IrbXtgNDCnNZ9nae3siDaF5K5NCn2jr4CKRKVLVQVUpR7ySfjFTU65Jba/wAlrT6N+qz8E+71kKmphLedCarPJI1Pw7zG+3XswOPoQAAhHSPIJTSg9whQufd70VgBQG9V0lmmY5JrxA95MMl5rW/s+x3na0emvmWudDWp8BiP5YxjVINxh/at4JmfObMt0WuXFCKeGJfeRG1xhtyb/WfYtmoQVF+Zd+dcQ1Q0KqYUqWeiKJAFKk1rlC5bm1q07TWWZRC2knLdsBSnCDl0lgV8sIgDaL4bT5KzgQ64FujRluil+PBA+8R4xhl6Nqc/arol2juW3FBCWmyaqxGgxr1VrpkOyPezNikyU72eeakmzmS4oKcP4QaV7zXsi+kHbLs1QVJsqmphOkw+SEg80pFPcD2xLXTOz0oisthWvMzaLtWImTlWZdGjSAmvM8T4mp8Ys4S9nM7MzKHJqYcJCzgbQMkJCdSEjmcqmpyhzpHmcNknFnqE98VJHBFY+d742N6LOPNUonFiR91WY8q08I+iozHbNY1UtTKR1fm19xzT5Go8YuaCzbbtfDKutr3V59hXm9nL4CFMLbfC0BxASoJcwnjgUfcTHjK3ttGSVgUtxNPUeSSPDGK+RitvI2Zix23kEh6z3MJKSQrdOHomoz6K6CKKydrk62ndvlE41oUTCceXYvrA9pJiaeqcZOFsVLBFDTKUVOuWB5mL1SE5/f7ObUo6us9FffwV+oxFlrh2Yp5t+z7QVLPIUFoRMDLECCBi6Jp4qiG5eyxHUNqU1MSylg4w0oLDZFOC+sk6gjkchEli7DEyKyE6zMHXdK+be7glevsjxt0tnD2nrdqa+VuH++kkMaHk0IcFFFOYxDt7R7oV5mWS4hSFgKSoUIPGFdizptJWlCHgWiA4lIV0TwqBpxgRb7yDRRqeSk0PwMcl8Pl9EkzsddH6k0K94LsvSDoeZKt2DVKxqnsV++hhmsC+bM2jczISlZFCFdRfdXQ9nlE0XmBBDjQIIoQDkRyoRCjbt3GV1XLEoOpbUMvwq4dxiCWkuj9JPHVVS7ljaF0ZiSdEzZ61gpzASfnE9g+uns9hh1un8oUCjdotEKGRdbH9TeoP3fKMwsq+MzKEIX00D1F1qB2K1HtEXyras6e+nTuXPrHI/nTkfxCKzTXRk6eTV7Uu7Ytt9NDjReP+IysId7MSVDpH7yawi2x8nGYSSZaYbcTwDgUhXmMQPshZd2bBXSlplKhqK5n8yK+4QN2Ja7Ao1MOgf+3MqHvIjh07PbHrYaPRl1Ec23m6eWMH2RAnbm2qynE6242kcVuIT/UsRMck7bX0VPzBHbNEj+uIblwpg9KYeabGpU44Sfb+8elOS4Z5cYvlCu8+skhSiafar7a0Mcykkt1WFtJWrkBX/gdsX65SQY6zi5pY9VsYG/FRzPhAmaemRu20olmDqEAgH7x6zhjqUpvC6huMFl9Cmfs7CpKEq3jpNClHSA7MQ6yu7LtjRLm3LEvR14AvEZDgj91dvCPKwmpWTFUJU45xcUAD4CvRHtic9elXqoA7SSf2ixHR3S7Y/wBleWrqXca5CTLriGxqogd3M+Azg2o3HcnX2guZYlZOXQEoxqqok0xKwZcAAKnh2wqSc3Ouq+Y3xNKfNJUNe1I+MTF3HfHzk26zLDUqmHhi8qkxL8nGH6k0iP5qUv04NkeVu5Ykp1i9aDg/+tryyNPFUTnNobqU7qSZZk0cEsoGI+NMz3CsSbZuNLyKQ9NzJDASCSlNFuKOjbaSTU0zKjpXvonTu1stVTZ0s1Kp03qgHHz24lZJ50AMet2mq9K3M8qOos9T2oZ5S5c/OrC3cScWi31EE8cknpHLPIRRKssmZ9HaVvCXN2lQFAo1pUDlWp7hEi5FoPliatOZdW66R6NLqWomi1iq1JrphTy5kQ07H7C3kwuYUOiyKJ+8ofBP9QizVqZOuVj6JcIr2aeKsjWurfJq9kWamXYbZR1W0hI7acfE5xMgEEYreXlmulhYQRV3lsgTUq6ydVpOHsUM0nzAi0jgwTcXlBpNYZ8/3MIL65V7JE0hUusHgTXCacwoU8YzRha5CdBUOnLu9JJoQShVCM8iDQjxjVto1kmVtBS0dEOEPII4GufkoV8RCltekAp9meQKInGgs00DiaJcHuPiY0NalJRtXdFHSNx3VPseO1i6bcrMtvSwpKzaA61TRNQCpI7MwoDkqnCKZF3FGzxPMrJ3b26eToWyaFtYIzwmuGvBQ7cnpKv7QusRq9Zznjg/bCr/APOKvY84HjOWevSbl1BINPpEVKdeNCT+GM4vjxsvvWu0ZWZbUtSZ9tgoS8D01pNcCjzWhWVeShzMZ/J7V7QWoNOoZnCTQIdYSpRPIFABrEDZfbKpO1pdROEFe5cB5L6Jr3Gh8IL4Sxs62nSkU3UwHUUyyJDgA7KGnhHcs5hDfdqekLSfQyWjJTOIVbxqLLtD0kpJ6TTmtBnHteN2yJWadlnPTWltECoDbiDUAg550oYpttcuGbUbmmaJ37bb6Sn6wNK9/RB8YibZSHZqXmwMpuVad8aUI7xlE61Nq+ohenqf0jZaNyJH0RqaXPJTLvUDanWFamuRwklJyPAaQuTeyxt1ouyc03M9NKMLOJSgVVpUEZDLiYtp1e+ue0f5D1PJxQ9y4q9nNtLlrHtdxpRS4AyEkajGVIqORoT7IPUSl6+oVEY+noRFbI5po5zUm0v6q5lKFjvA0PjEyX2e2uTham2l5VoicScuOVYo7m3OTPS9oTDjih6KyXABSqlELUKk1y6OfE1iZscH8a+v6ko+qvLo0+MQN5ZMuhP/AP4O0VUDloyyAfrTo9ya1jhGxl9ypTNy0woZlLTwWunPpRT7KbsMz8+GJgEt7tayAopNQBTMd8ddm7ZFtyyWyRR+gP2Rir5prHYvD4yGsrkZHrh2fJuKbmbRYS6jJQwOuKB10A7RF7a9x2JRIemJsIlilJSvd9NZVUhCG6k1AoTXSvYYze89Zu2n0pz3s2UDxXhEMm3S1VPWmmVR1JdCG0J4YlgKPjQpHhE8dVZBYj0/ZEEtNCXWXX9wdvvZDX0cpMzBHF14Ng9tG60hgutfVpyVnppMhLMIlWhuzhK1lxZogFS9QDqKVzEKO1qy2pJcrJNJSCywFOqAFVOL1JOpPRGugIjta38Jd6VZ0XPPKfXzwI6KAewmihEcrrJcyZJGqEeEOGze/k68ienZp4liVZOFsJSlBWrMCiQNMNM/rRnmz+yF2jarKXSVgr3rpVn0U9JVa8CcvxQyWwfQLsy7Iydn3C6vngFCPYG/MxHuVWRsaen+q4/SUYPHPrkf79SIiQ5vXaTtv2ymXZVRlKi22dUpQOu6aa1pXuwiEe1pVsza2pUKU3vN21U1UvPCDlxUc8ucaBs5s11iyZ6daaW4+8PRWAhJUoVpjUMIqAK6/YiJs7ue9LzCpycl3GmpRBdSHUKTjc0bSMQFczXwEdSy8I42ksst70NiXRLyCKFMqii6aKdX0nD25mnnGzXKsL0STabIosjGv7ysz5aeEZLcGylTtoBbnSCFF5wnia1A8Ve4xu4jQ1jVcY0rtyUdKt8pWvvwEEEEZxfCCCCAELa9Y28lA8B0mFVP3VZHyND5xmUzK+mWPMs6uSahMtc8BydHcB0u+PoG0JJLzS215pWkpPcRSMGu+76FaAQ6OiFKYdB0KVdA17NFeEaVH+WiVfddUZ93+K6NnZ9GVGw+1Eibdknfop1pTZH2gCRr2Yh3kQs2NMLsy1UFeRln8K+4Kwq8CmvnBacquyrUUkdaWeCkHmAQpJ8U084YdttnJE63NtZtTrSXkntoAfGmE/ijNNArNqdlei2s/gyStQfbI5L6dR3Kr5RdbaEB4yM+nSalk4qfXRSvjRQH4THjf0+l2VZs9qpKDKOnjVvqV8Ao+Meyz6XdccVyExT8C/hVYH4YAo733xROyUg1gWHZVstKWaYVCiQKUzr0RrzMWN5hvrAs17iw47Lq8TiTXwHtibc1Qmbv2nLkArYKZhBoKgZFVOPqH80RLrjf2BaTPFhxqZT49FXgAknxgC6ucre3WtJv+WvGO75tf+UxQ3IFbHtkfYYV5OGLfZA4F2fbDBNMUviH5XAT7oq9moxSNsJ/+Jip90qP+++APPZveuXlZafYmEvETTaWwWUpUoCiwT0iAD0sqwx3ClpFCLQclPS8aZJ2vpCGgmhA0wGuLLyrEPY3Mqbk7XcQrAtEuFJV9UgOkHPjWJNyb3Tk5I2sZl9x5KJNVAqlAVBQrkNaAwAn7N73os2ZcfW2tyrKkAJoKElNCSdBl7Yu9h9jF60TMlSQmVSp1QJGIkhSRRPIVJJ4ZDjHpseZTuLWWsBSUyagQaUzCjofuxE2Su7tNpvabuRcp3qIp7oAhbMZb0m25ckVq6p4/hxL94EWFmI9PvNXVJm1L59FslQ8KIAjvsSSG5ibmlaS0o4vxNPgDHtsQSETE5Or0lpZa6/aV8SEqgDTrybH5Kem3Jl6YdxuEdFK2wBQBIA6JPCMg2vTSTaCZVoEtSbaJdCR9kVVpxqaH7seGy5veWol901QwHJp09iElVfzERabLVb+05i0X+rLIdml/eOKg78yR92AKibtV63J6WYUW2BRLDKelu2wBpxJJp7hlDBtgZTKtydlsYlIlkY1mh6S11zNOOqqcMcVeyqSVO20l5VAltS5pw8BQ18sSgIf7o7V5qdn367pMiylx5at2ce7TXCMRPWOXDnAGd2Jtdn5KXRLM7pCG6gVaqrMkkmpzJJrpD5e68UyuRlGJlYU+4n0h6iQkJCid2ggaUGZ7QIQrryhta2FOvfR41TL9dA2k4sPd1UeMNLSV2paXH55yp+ygfsgUi9oq05ucuIlLWTaioLlml7KbC3EnvVDpvnF24Rkke8+MO0dGmglISkUAFABwA0Ed4q2Tdk3J9yzXBQiorsEEEERkgQQQQARjG16xd3NJeA6L6c/vJyPmKHwMbPCptMsX0iQcoKra+dT+HrDxST7ItaSzw7U+3BW1Ne+tmH7UpXfy8naA6ykejvn7bfVJ7VJ9wj1ePp12knV2znsJ57tzTwzA/AYs7EYRNyc1IuOIb3gS60txVEJcQRx4VSad1Yk3Ys+RsxqZbdm1TYmW9242y2QjvC1HrCpFe3SPV2nmrXGKycpvi605MWLkfxVk2lJHNTaUzjQ7UZLp3poPGJOxv58T8ia0mpZWHLLEjTx6Xsi5sq8EpJKKpGRShZSUFx5xbiiDrlpQ8RHKL9TqhgYKWgcsEuylPlhBPtj1HQWvnoeZa2tcdSNsgupOtzDqXpV5DEww4ytS0YUgkVBOKh1FMhxiZcHZ/MSRm0TqpdpqYlls9J9FammE0ByGscixrVmsymaXXitSkj9ZHuj2Gy6aAq8uXYHEuOj4A++PfylcfXYjz81ZL0wYvyOzzcJcQq2JZoOpwOBreLxJrXCaAVFRF9dhqzZFiZld+46ZppTbkwGiABQgJQjMnrFRJ5CPZOzkKaW41OMP7umNLPSw17Qrx04GKGes1pnrl9XahkqHmIeHpI8ybG/UviKR1ZulZaEqSLQnMK6YwhnCFU0BB18axbWbeCzJdp2zm2322ZltWN8lKnlKyA6IyCaYqD2ZwvWbMMzDhbl2Zp5wCuFKWwfIqr7IvWtmL7km/M+jupmEvtllpVN7ukjCscqqxk/gERz+WS8uWe4fMN+bCJl3GrKk2JtluZmSJtsNqUpkVSKKFRhGfW9kRLHsmzJeWnGG517+LQlGNUuroBKirhrXThFVa8qmVSFTMtOMJJoCsN0Pd0s/CPOz0sP03fpGfEsmn5hl7Y97dJ7s8Z1K7IvrvXek5aSnpdu0my5NpSgLU24gJAJqCM61qYpZfZ1MtsOMM2pIBl4pLgD2Eqw6A1RioK1w1pF/IbPS6hbiphDLSNVuCia8q4gB39ojqNmzi/oJmUf+48K+6ntjvg6Z8TOeNqFzDJxI7PzLWRN+hK9Nmpghhamh0UoBClpTiIKhzPGoyyikcsp6zrvOhbS0Pzz4QoFJCktt88sqkH80Wjtx7RYzS04O1pdf6FVjqm9dpS5op19PY6kkeTiY69CpfpzTC1jj64tFNdtXoFgzc1o7OrEs1zwiuM93WHeBFJZl5m5aynpZoFUzOLAdVTJDaeqgH1lKNTlkAecO8xfnfoS3NyktMoSSUgoKCK6kFJoCewCPCWvDLMHHK2dLsu8HCVOFJ5pC8gYj+QuzjH8nv52rHJ42TZJsyzVJcGGanqFSNFNsp0CuRWeHLuh62N2FRLk0odb5tHcM1HzoPAxm63HZl/pEuOuqAqcySch4e4R9EWHZSZaXbZTo2kDvPE+JqYn1CWnpVSfV8kFDd9zsfC4J8EEEZRphBBBABBBBABHVxAIIIqDkRHaCAMIm9nM2Zp1pplRQlZCVqolBTqM1a5Hhyj1mLmykpnP2gy0Rq230l91Nf0xuNI+dtqezaZcthXojKnBMgO9EUSk9VeJRoE5jFmfWi9LXWtYXQpx0daeX1Pd6/tiS2TEo9NqHrOnCk9tFf8AgIjDbXPundSEoyzXRLTRcX+36YZbp/J3bRRc+6XD/KaJSgd6+srww98avZFgS8qjBLsoaTyQkCvedVHvipKyc/U8lmNcY+lGOSl0rxz+cxNKlkHUFeE+DbIy7iRFzI/J6YJxTc0/ML40ISPNWIkeMa1BHg9mK27d83cm252TStUkujcy0SVU7annqCdDloqLu2ZFFETEuoLl3hiQpOgrnTs/5HCNHtCz232ltOpC21pKVJOhBjHLLdNhzarOnSV2dMklh1WjZJ4nhmRi5GitCYArb0Sze4W6U0cbFW1p6LgXonCoZ1xUjQJTafKs7mWmXsT4bSl94Jqyh3CKpWsZJUTXsHEiFO+tz1KUhlxRDOLHVOrgHVAOg1qfDnHRmzm0N7pKEhulMNMj38+8xwFbZ0rvnXnJmj00h1aFrWQoChOHAOqlBSQRSGeybLVMOBCfE8EjnFDd+6u5fUJeuB6nzeZwqHEH6tCa10yzixvrbypcJsmz/nJ2YoHlp9QH1QeBpXP1U1Opy6CJeJ9VsziLKkiUyUuazDozCiDma8c6gc1VOgEME98nyzlj5tT7R4ELCh5LST7YabgXJbsyVSyminD0nXOK1f8AiNAOXaTDNAGLzGyK1ZWpkLSWoDRC1rQactVJr5RQz+0O3bOOCeZS4jSrzQKT3ON0BPfWPoaPN5hK0lKkhSTkQQCD2EHIwB8+MbU7MmP75Zu7UdVy6h7uifaYtpK7lmzxAkJ8Bw6Mviiu4VAJ8AYYb47B5SZBXK/wrvICrR70+r3p8jFDsk2UzEpaLjs42AGE/NKBBStSssST2JrqAQVCJ4am2HEiGdFc+UXdxtnb8vPbyYSnC0klCkqCgpRyHaKCpzHKNTjikcx5tulbLdI7VVGpYiEEEEREoQQQQAQQQQAQQQQAQQQQAQQQQAQQQQARSXvuozaEsph4ZHNKh1kK4KH7cRURdwQBi12LcXKuGxrVyKcpWYOlPVGI+qdAeHVPCLOfsdxp3dFJKiejQZK5U/3lDff64jNqS+7c6LialpwDNB+KTxHxAjK0bSZ+y0KkJqX302gBMq6elUK6IPNwciMzodIAYL1XmTZDQZZo7aT4CUpSMW7CsgacTXQesewZ3ey3Z2ZJCpmZ6c6/m4ompQCalNeKic1HictBELZls1W0s2haB3k66cQCsy3X2bwjLLqjIRpsAEEEEAEEEEAEEEEAEEEEAEEEEAEEEEAEEEEAEEEEAEEEEAEEEEAEEEEAEEEEAERZmzGnHG3FtoUtoktqUkFSCRQ4SdKiCCAJUEEEAEEEEAEEEEAEEEEAEEEEAEEEEAEEEEAf/9k="/>
          <p:cNvSpPr>
            <a:spLocks noChangeAspect="1" noChangeArrowheads="1"/>
          </p:cNvSpPr>
          <p:nvPr/>
        </p:nvSpPr>
        <p:spPr bwMode="auto">
          <a:xfrm>
            <a:off x="4538663" y="-114300"/>
            <a:ext cx="3048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Arial" charset="0"/>
                <a:ea typeface="Gulim" pitchFamily="34" charset="-127"/>
              </a:defRPr>
            </a:lvl1pPr>
            <a:lvl2pPr marL="742950" indent="-285750" eaLnBrk="0" hangingPunct="0">
              <a:defRPr sz="2000" b="1">
                <a:solidFill>
                  <a:schemeClr val="tx1"/>
                </a:solidFill>
                <a:latin typeface="Arial" charset="0"/>
                <a:ea typeface="Gulim" pitchFamily="34" charset="-127"/>
              </a:defRPr>
            </a:lvl2pPr>
            <a:lvl3pPr marL="1143000" indent="-228600" eaLnBrk="0" hangingPunct="0">
              <a:defRPr sz="2000" b="1">
                <a:solidFill>
                  <a:schemeClr val="tx1"/>
                </a:solidFill>
                <a:latin typeface="Arial" charset="0"/>
                <a:ea typeface="Gulim" pitchFamily="34" charset="-127"/>
              </a:defRPr>
            </a:lvl3pPr>
            <a:lvl4pPr marL="1600200" indent="-228600" eaLnBrk="0" hangingPunct="0">
              <a:defRPr sz="2000" b="1">
                <a:solidFill>
                  <a:schemeClr val="tx1"/>
                </a:solidFill>
                <a:latin typeface="Arial" charset="0"/>
                <a:ea typeface="Gulim" pitchFamily="34" charset="-127"/>
              </a:defRPr>
            </a:lvl4pPr>
            <a:lvl5pPr marL="2057400" indent="-228600" eaLnBrk="0" hangingPunct="0">
              <a:defRPr sz="2000" b="1">
                <a:solidFill>
                  <a:schemeClr val="tx1"/>
                </a:solidFill>
                <a:latin typeface="Arial" charset="0"/>
                <a:ea typeface="Gulim" pitchFamily="34" charset="-127"/>
              </a:defRPr>
            </a:lvl5pPr>
            <a:lvl6pPr marL="2514600" indent="-228600" algn="ctr" eaLnBrk="0" fontAlgn="base" hangingPunct="0">
              <a:spcBef>
                <a:spcPct val="50000"/>
              </a:spcBef>
              <a:spcAft>
                <a:spcPct val="0"/>
              </a:spcAft>
              <a:defRPr sz="2000" b="1">
                <a:solidFill>
                  <a:schemeClr val="tx1"/>
                </a:solidFill>
                <a:latin typeface="Arial" charset="0"/>
                <a:ea typeface="Gulim" pitchFamily="34" charset="-127"/>
              </a:defRPr>
            </a:lvl6pPr>
            <a:lvl7pPr marL="2971800" indent="-228600" algn="ctr" eaLnBrk="0" fontAlgn="base" hangingPunct="0">
              <a:spcBef>
                <a:spcPct val="50000"/>
              </a:spcBef>
              <a:spcAft>
                <a:spcPct val="0"/>
              </a:spcAft>
              <a:defRPr sz="2000" b="1">
                <a:solidFill>
                  <a:schemeClr val="tx1"/>
                </a:solidFill>
                <a:latin typeface="Arial" charset="0"/>
                <a:ea typeface="Gulim" pitchFamily="34" charset="-127"/>
              </a:defRPr>
            </a:lvl7pPr>
            <a:lvl8pPr marL="3429000" indent="-228600" algn="ctr" eaLnBrk="0" fontAlgn="base" hangingPunct="0">
              <a:spcBef>
                <a:spcPct val="50000"/>
              </a:spcBef>
              <a:spcAft>
                <a:spcPct val="0"/>
              </a:spcAft>
              <a:defRPr sz="2000" b="1">
                <a:solidFill>
                  <a:schemeClr val="tx1"/>
                </a:solidFill>
                <a:latin typeface="Arial" charset="0"/>
                <a:ea typeface="Gulim" pitchFamily="34" charset="-127"/>
              </a:defRPr>
            </a:lvl8pPr>
            <a:lvl9pPr marL="3886200" indent="-228600" algn="ctr" eaLnBrk="0" fontAlgn="base" hangingPunct="0">
              <a:spcBef>
                <a:spcPct val="50000"/>
              </a:spcBef>
              <a:spcAft>
                <a:spcPct val="0"/>
              </a:spcAft>
              <a:defRPr sz="2000" b="1">
                <a:solidFill>
                  <a:schemeClr val="tx1"/>
                </a:solidFill>
                <a:latin typeface="Arial" charset="0"/>
                <a:ea typeface="Gulim" pitchFamily="34" charset="-127"/>
              </a:defRPr>
            </a:lvl9pPr>
          </a:lstStyle>
          <a:p>
            <a:pPr eaLnBrk="1" hangingPunct="1"/>
            <a:endParaRPr lang="en-US" altLang="en-US"/>
          </a:p>
        </p:txBody>
      </p:sp>
      <p:sp>
        <p:nvSpPr>
          <p:cNvPr id="19466" name="AutoShape 4" descr="data:image/jpg;base64,/9j/4AAQSkZJRgABAQAAAQABAAD/2wCEAAkGBhQSERUUExQWFRUWGR4YGBgYFxgcGRwhHh4cHR4cIBwXHCYhGRokIRweHzAgJCcpLCwsGiAxNzAqNSYrLCkBCQoKDgwOGA8PGjUgHSQsKS8qMSwuLCwsKSwsLCksLCwvLCwvLC0sLCwuLywsLCwsKSwsLCwsLCwpKSwsLCwpLP/AABEIAOYA2wMBIgACEQEDEQH/xAAcAAACAwADAQAAAAAAAAAAAAAABgQFBwECAwj/xABKEAABAgMFBAYFCgMHAwUBAAABAgMABBEFBhIhMQcTQVEiMmFxgZEUQqGxwQgjM1JicoKSotEkU7IVNEPC4fDxJXPSF2Nkg6MW/8QAGgEBAAMBAQEAAAAAAAAAAAAAAAMEBQECBv/EAC0RAAICAQMCBAUEAwAAAAAAAAABAgMRBBIxIUETIjJRBRRCYZEzgaGxI3HB/9oADAMBAAIRAxEAPwDcYIIIAIIIIAIIIIAIIIIAIIh2razUs0p19xLbadVKNB/qewZxlNpbWZy0HFS9iy6iNDMLSMu2iuigdqqnsgDV7StZmXRjfdQ0j6y1BI9usIds7ebNZqEKcmFD+Wjo/mXhFO0VijltjIWoTFszynVkiqd5hRU+rvF504USE9kaLYtxpGVpuJVpBHrFIUv8y6q9sAZ5/wCucy7T0WynnAdCSs/0Nke2PT/1Lts0IsZVO0O/6Uhqvzfw2dMSTZQjdTLhQtxSiN2AUAnIU0VXPlDZJzqHUJcbWlaFCqVJIKT3EawBkytsNpNH56x3QOOHe/8AgREuz/lDSZVhmGH2DxqAsDvoQr9MMV4L+mWtWUkQhBS+kqUtSyko63gerxhltGxWJhNHmW3R9tCVe8ZeEAQbCvtJTlPR5htwn1a0X+RVFeyLyM0vDsJkHjilyuUd9UtklNfuqNR+EiKBVp25Yf049Pk0+vUlSR2qpjR+IKT2wBtUELNzdoMpaSKsLo4BVTS8nE+HrDtFR3QzQAQQQQAQQQQAQQQQAQQQQARHtB5SGnFIAK0oUUg6EgEitOFYkRwRAGN2L8o5ogCblVt8CtohSfyqoR3VMP1i7SrOmqBqabxH1VnAryXSvhGc7I2UNotaWcbQ8GXcQbWkFJoVpPWB+qIlz9zbGm+swuUWfWZPR78Oaf0wBsIVHMYlK7NZ6Xzsq1sSeDa1FP6ekkn8IiSNoFuSH9+s/foGrjYp+prEnzSIA2SF2+t92LMY3rxqo1DbY6yzyHIDio5DyBUJT5QkgptZWh5txKSQgpBxEaJCkk0J0zAiouJdN22Jk2raQq3X+HZPVIByND/hjgPWNSctQPGxroTlvuCctJSmpTVlhNRUdgPVSfrnpK4UFI2GybIZlmktS7aW206JSKDv7T2nMxne2ZmcpLltK3ZLEEvsskpcUSaAFSanAeqABQHWtRS92UXafkZANzBONS1OBsqxbtJpRFdCcqmmVTAFJtduTMWlMyTbKBu0hzeOKrgRiwgE0IKjlUAe6L2wCbIkgi0Z9DgTkhaxhISNEipKnKZcKjTPKKu/u1hMuoSsiBMzjhwpSnpJQTkK06y/s+fakzF2lIm2G5xQn7VmiCEOEql5ZOZKlpFN5QAkIFE5HLSoF9enazZb4SVyTs6hCiELU0A3iPAFzUmmlOEaZd6nozVGPRgU1DNEjADnSicgc6kcCTHzNtLvmuYnAhpZSzKHAzgogYk5KdARQBSiKilKACFtV4ppZzmXyTxLy/eVQB9aW5cqSnFBczLtuqAwhSgcVOVQQaRcNoCQAMgBQeEfI7FpWm3miZmB92YVTyx5xcyG1m2JY9J1TgHB1AUPOgPtiR1TXVpnhWQfDHLaddC11uqm95vUNKG5RLlaVNJyJVgAqo0FCQqvHTKNqllYm0k8UgnxEY3d75RqFEJnJco5uMnEO8oVmB3ExrVl24xNNhcu6hxJFQUqB10qNR3GkRnsQL7bH0uL9Ls1Xos2g4gEHChZ7KfRqPMZHiOMemzvakp5z0G0E7mdQcPSGEOEcKeq5xporUcoorMatg2584XmkqNVkY1yhSngkE0CVJApmFBRzhu2m7NkWi1vGqNzbYq04MsVMwhRHDkfVPZWAHqCMcuztyRLy6mbSS6Jpg7shKaqXTKpqQEqFKGpz14x2VtgtCcys2zFkHRxwKUM+OWFA8VEQBsMVFs3tlJT+8TLTR5KWMX5RmfKMveujbk2Kz9oolGzqhCgDTiKNYQfFRjpI7NbHlzV1b06vjU4UV/DTLvUYAtra+UJJN1Eu27MKHEDAjzV0v0w0bNb4OWnKKmHG0tfOqQhKST0UhOZJ1NSeA0hZt96WasWeVLyzcukI3acATiOOicyBUnpczF3sZkt3Y0t9oKX+ZaiPZSAHeCCCACODHMEAY7dVvdXmtOXOQfbUseOBX+dRjgpplyyj0vUn0a9Ui96sw2EE8yQtv2AoiRbbGCYdTyWfbn8YAhgxZyd5ZhvquqI5K6Q9uftirimvfa/o8qtQPSV0E96uPgKnyjgOiZc3htdKS22mXlh88ttNCvPOqtSVEYRnkASI3xhhKEhKQEpSAEgZAAZADshK2PXUElZrZUKOv8Azzldcx0U+CaZcyYZrx3iZkpdcw+rChA8VHglI4qMdBX3yv3K2a1jmFdJVcDac1rpyHAdpyjB73bWp601FpgFhihqhCsyOJccy6NOGQ74gTC37Zm5iaWCUjJCCchXJCK/VSOkojWh5x1/sguvt2XJdJS1APOfWIzNSNG0CppzHOAGf5OtlJXOTDykhRabASaVoVqzIPOgI7jGn2VcLBMTE+6pSpt4OBIxdBtJFEIFBmQkJBVzrF3dG6jNnyyGGRkM1KPWWrio9p5cBlFzUEc4A+KzZTpS4vCSG1YXKZlJ5kagGhz7DEONGmFehW262cm31EEcOkcv1VHcTFffe5gaq+wOh66B6leI+z2cO6AKKw7UWFJayViISnEqgBOWvAQz2lLKlx88/LoURXBRxSvZ76UhPkLOK2X3RX5kINe1Sqe6sTLKR6Q6px5WNetCcz29w5Rcpuuk1XGRVtqqinOUSaiXbmK1bpyWMge6tD5iI7ctMSbgelnFpKcwpBood4Go8xF8BHMastHCccS59zMjq5Ql5ePY0LZ1t0Q+UsT+Ftw5Je0bUeSh6iu3q90a+DWPke1rDC6qQKL5cD+xh42RbWlS6kyU6olonC04rVs6BKj/AC+APq92mNfRKmWJGvTdG1ZiMW2i6JaW3a0shO9ZUkvJKQQoA9FZHGnVPYRyiRJ3/em2UOIUG0qHVQAMJ4prrkY1CblUOtqbWApC0lKgdCCKEeUfO1gSqpC0Jqz1k0SoqbJ4jUHxQQfAxXJhvddKjVRKjzJJPtjpBBHMg8NpczurvpTxfmAPBNVf5B5xqdz5DcyEq1SmBlsEduEV9tYybayzj/seS/mKCj+IoTp4mNwSKR0HMEEEAEEEEAZFt9bLRs+cANWH6E/lWP6DFtfJsek4xo4hKh7vhEzbbZm+sd/KpaKXR+FQB/SVRTNzfpFlWe/x3W7V3pGHzqkwYK+FS3JP0y05GS1SpYUsdhOfklJ84a4qtnjG+vI6o/4DSqdnRQj/ADGOIG2Wpabcqwt51QQ20nEo8gOQ4ngBxyj5dv8AbQH7XmEpAKWkqoyyNc8qq5rPkNBxro/yhbeWfRpBqtXTvFgcc8KB3YsR/CIU7vXfal3FuqpRgBsK+ss03ivNQQI6D2WP7Ms2lRvTllxWr34R/T2w7bAro7mVVOuCrsx1CdQ2D/mVn3BMZntDeLsyxKpPKv3lkJHkPfH01Z0gllltpAoltCUJHYkUHugCmm7z0M7SlJYIT+NScRr2AKT5GE29F71tWRJT0spRSl5OL7aTvEKrXmRXyjiQHpE/blnqVhW9hcbr/wBsCvd1PCsUtw7PXM2VPWNMJLcwzVTaVihzOJJFdQHBqOCxzgBN2lTKZlLM62oHGpQJTwJ6Qy4EGuUWD9vZScwrNt9JZeB0z4nuVi8KxmzhWjE2cSc6KRnqOY5iL2Wf3lluoOZYdSsdgXUH2++AGe1bLblJSYYRmVoU8SeCQtCUjtpWngYzxmVWRiRnTPI5jtprF+i1lvS8064c92ywPzV/yVPfFJOyqmVooSCUIWDoekkH2EkeEeo4z1OPOOhZsT0ygCqCtJFQaV9oiSi31cWV+H/ERrNvFolz8w+IEMCF1FQag6EGNujM4+Sx/vgx78Ql54fgrRa6jow4e/L4RV2tJurJcLWAAZ5gnvNIZ4CIms07sjicv6IoXqt5jH+zStiG0X0loST30zKPm1E/SIHf6yRQdoz4GKnblJejz8jPDLF82v8ACa/0qI8IypuaXZ862+zkUKC0cu1J7DmO4xtO2eYRO2E1NN5pxtup5gKBSQe0FVD2iPn5wcJOL7G5GSnFSRFj0YaxKSn6xA8zSINkv42GlfWbSf0iL+7EvjmmhyOI+ArEeD0VNtp9JvbKtDqyraSeQwpU571JEbKIxzZj/FW/ac3qEYm0nXVYSM/ut+2NjjoCCCCACCCCAIFvWaJiWeZP+K2pGf2kkD2xkOy6ZLtiPsnryr9acgqh95X5RtsYzc1gS1v2nInJMylTiAdKnpj2OK8oA7RD2Q0/t2frWu7NPzIiapBBIOoND4Qv3TtlMjbk26vqmWcXTnhQlyn6CIA4vRMCavK6Qapl0hI70JAPkpR8RHheh8NqlGBo4+FK7aKxf1K9ghe2fzqnZ95xZqtxK1k8yVAn3xM2hPlualF8E5+SgT7IAr5ybBtxCickzDQ7gkpEfWEfGl53CJ15ST/iEg+0R9XXJvGmekWJhJzUkBY5LGSh5+wiAELbBdqYZeataRqHWBR0JFapFaKp6yQCUqHKnIxe7NdpjVq4gWt1MNIBVoUkE0qlWtK8DzGsPhEKlmbPZaUnjOS9WS4lSHGk/RqxUIIHqEEVoMuwQBje1u7jTzjs9J54XC3ONeu04CU4yPqKI62lc+OSDY8xREyg6LZ9qVJUPcYcdqbrshbkw4yooLgC8qYVBaQFJUk5LSSDVJBBhAemKrUoAIxV6Ka4RXgKk5QBYqVSUbaHWddK/ADAn2lXlEy/oCZoIH+G02g94T/rFbZlpBtxLqk4y0Bu0+rUaE9gPSpxMRXplTi1OL6SicSieNfhAE1Fk71vG1qMlIPPsPbyjrZ1qLYVhNSnik8O7kYuLCQihU3kDTEg8D2dke9p2Ul4clDRX78xGtHTS2K2p4l/DMyWojvddizH+iXLzCVpCkmoP+/OPSFKTmlyzhSoZesPiIa23AoAg1BFQYvae/xVh9GuSnfR4byuqfBWXjlsTWLik18DkfhDBY9v727M7LKNSw60pFfquOJNB3KCvzRXTjeJtY5pPuhRlLTW2282Oq8lKVD7q0rB8x7YzfiMMWKXuaGhlmDXsa/dj+5y/wD2k+6G2wJkMNzUydGWFKFedCf8vthasljBLtJ+q2kfpES78Tvo1gPHRU06lsdwNT7Eq84zS+T/AJPFmlMg6+quJ94+IQAK/mKo1WFvZzZPo1mSjVKENBSu9fTPtVDJABBBBABBBBABGPbTR6Fblmz4ySs7pw9xwmv4HP0xsMZ7tysL0iynFgdOXUHR3Dor/SSfwwBCvRJ7uacHBRxj8WfvrGTbTpMpdaeTUYklBI7P3CiPCNWVaHplnSU5qpTe7cP2k5GviFecIe0pusnWmjiT3ZKH7RwCpcNJRNsK4OhxPkCaewecMW0+RxMNuD1FUPcofuIpbrfQMu/yJoBXYlwJT7xD/ajCH0uSyjmpFfCpAUO5QHsjoEjZklt+d9GnElTU42WgdCFJ+jUlXBQKcNRxNDxjXrkXCnLImVJZcTMSTp6SVHA42eCwD0VUGRoRUcMhGabN7LRMLcs95W5mmnN/KO8UuJpjRT1kqCUqp9kkRsG0Zc83ICZlXMExLjG4lIxIWmlHBhUMwOsMq0BgB1EVt43yiXUsaoKVeS0/CErY3tGctJt5EwUl9pQV0QEgoVpkORBB7xDreZFZV77pPlnAGKfKOkBvZSYTo42pFfukKHsX7IxuN52qM+kWE25qqWeSD3GqfcpPlGDQBMkmvm3lfVSB+ZQHurHSQXRxNcwTQjmDkYspOX/gif5swhHglKj71CPN+zMEyhCa4SQR3V+FImrrk/MvdEU5peV+zO5SZR/jgV7v3EMoNYgW5KY2jzT0h8fZHWwJrGyBxT0f2/32Rt0rwrXV2fVf9Mi1+LWrO66M72tZgdT9sdU/Duitu9PFKi0rwrwPEQwwvXglcC0upyzz7xofGPOph4cldHtz90d08t8XTLvx9mMBhPsWR30y039ZYB7q5+yGtEyFN4+aa+yKW4reKeZ7MSvJJit8RaezBY0Ca3ZNf7oh7UpbfTdlWWnsU4PvEA+QSsxeXekt7Mtp4YsR7k5xWXN/6heacm9W5YFCDwr9En2BaoyTTNlSmgoNI5gggAggggAgjzffShKlqISlIKiToABUmOJaaQ4kLQpK0qzCkkEHuIyMAesR5+SS80tpYqlxJQodihQ++JEEAYlstQpLVo2U59JLuFxvwOE07CUg/jiHemz99KPIAzw4h3p6Q91Itb7f9MvDKzwyZmhu3uVckKr4YF96TFneKQ3MwtI0JxJ7jn7DUeEAY7s8eSpb0svqvIy70/GhJ8IYr8vOMejzLZ6TaihXIhQBoew0PnCreWVMjPhxsUFQ6jl2p7q1HcY0CfZRPSRCNHUYkditR4gih8YAULTtNLym5+UVu5lkhS0VGLo6KH1wNDThrpH0Lca9zVqSaXk0xHout64VUzFD6p1HMHvjALj3EZtRpxhLno86ySaKqUOIrTMapUg5EjgRlDDdS6lsWJNhxMsp9lXRdSypKwtPMCtQoagkDloTABatkqu7bbUwgH0N5RGWgQrrtntRkocwB2xvE6xvmVpSR00EA6jMZHLUcYrrdsJm05MtPJOB1IUKii0GlQoA5pWK6d44xBuAHmWDJzObsrRCV8HG/wDDWPAYSOBT5gVF4LqESE9LJVvd4yVJA6wWjpJFKnrECndHz/fa65kJhLBri3LS1V+spIKh3BVR4Rol2r2zhtLfuNqTKuTCmAoppRYqSknWpFag5V7ohfKMlcNoMr+uwP0rUPiIAUkpHokiBoXXFK+8CkAd9PfE5cqC4lf1QR5/7MVVkOY5F5A6zC0vp7uqr4GLptdQDwIrGx8O2yjKL90zL1+YtSXs0ckRRWB0HXW+XwNPjF8Yo5cUnlDmCfYDFu9YnXL74/JVo6wnH7Z/BeRFtOXxtLHZUd4ziUICIsyjui0yvGW2SaKCXm6SR8UDx/5ix2YyeKYW5wQinio09wMKjzqgC3XohRNO3T4Rp+zyzN1KYyOk6cXgMk/E+MfNXW79q9lg+hqr27n7vI+ytoehyM5OnIttlDf31aa/aKY77A7B3Nml9Q6cysrqdcKeinzOJX4oW9rS1hiQstr6WYWHHAOZNEg9mIk/gjZbJs1Muw2ygUS0hKE9yRTz4xASkuCCOCYA5giPJz7bySppaVpBKapIIqDQioyyOUSIA6rTUUOY5R8u2zaU5YVpPsyrqkNheJKDm2pCukmqTUHI0rrkY+jr0b4SrqpdRS6gY05A1w5lJB1BAIjIZy9UnP0FpyYWoDCHmiUuAa6VHfStMzlE9ennZFyh1wQzvhXJKXQtrpfKEYdoidRuF6bxFVNHvHWR+rvjVbPtJt9AcZcQ4g6KQoKB8RGATOx2Vms7Nn0qUdGX+ivuqAD+mF5d2bZsdwuIQ+1TVbRxtn72GoI7FCIZRcXholUlLqjctsN2fTLMdCRVxn55HPo9YeKajvpC9ZNq/wBoWTLzNausjcvc6igqe/oq/FC/dn5RCgAifYCxoXGqA+LajQ+BHdHlsstuXRac3ItLxSk5UskgihAKgmihUEJJT2lAjh0iX7sP0iXKkirjXSHMj1h8fCF/Ztb2FRllnJXSbrwVxHjr3iNJmZcoWpCtUkpPhGVX2u2ZZ3ftVDalVy9RWvgDqPKALi87DshNt2hLZEKBVyCtDUfVWKg9pPON9uZe9m0pZL7Rz0WivSQrik+8HiM4xa7N4m55ktugFzDRxJ9YfWHx5HwiklpqasKb30uSphZoQeqsfUXTRQ4K/wBRAH1HHGGF65l+Za0mQ4wrpDrtqPTQe0cRyUMj7IUdql2LRFZqzZl8ZfOsIcVnQddtNaVpqka6jOsAOFvWLLJlnAsoZRvRMFaiAkOBYcxVOlSM+884wXbXfiXtCYaEtVSWApJd0C8RB6I1wimp1rCPattTL6v4h510g6OLUqh7lHKILaKkCoFeJNB4mAL+4oKprd0JS6hba+wFJzPYDSLKyVHd4TqglB8DEaz67stS9UNq+lepRbn2U/VR2cePKLGXl0oThSKAf78Y1vh9U09/YzNdZBrZ3PUxStp/jldifgIuaxSSs4gTDy1KAGQGeumnPSL2oazDPuU6E8Tx7F2IrbXtgNDCnNZ9nae3siDaF5K5NCn2jr4CKRKVLVQVUpR7ySfjFTU65Jba/wAlrT6N+qz8E+71kKmphLedCarPJI1Pw7zG+3XswOPoQAAhHSPIJTSg9whQufd70VgBQG9V0lmmY5JrxA95MMl5rW/s+x3na0emvmWudDWp8BiP5YxjVINxh/at4JmfObMt0WuXFCKeGJfeRG1xhtyb/WfYtmoQVF+Zd+dcQ1Q0KqYUqWeiKJAFKk1rlC5bm1q07TWWZRC2knLdsBSnCDl0lgV8sIgDaL4bT5KzgQ64FujRluil+PBA+8R4xhl6Nqc/arol2juW3FBCWmyaqxGgxr1VrpkOyPezNikyU72eeakmzmS4oKcP4QaV7zXsi+kHbLs1QVJsqmphOkw+SEg80pFPcD2xLXTOz0oisthWvMzaLtWImTlWZdGjSAmvM8T4mp8Ys4S9nM7MzKHJqYcJCzgbQMkJCdSEjmcqmpyhzpHmcNknFnqE98VJHBFY+d742N6LOPNUonFiR91WY8q08I+iozHbNY1UtTKR1fm19xzT5Go8YuaCzbbtfDKutr3V59hXm9nL4CFMLbfC0BxASoJcwnjgUfcTHjK3ttGSVgUtxNPUeSSPDGK+RitvI2Zix23kEh6z3MJKSQrdOHomoz6K6CKKydrk62ndvlE41oUTCceXYvrA9pJiaeqcZOFsVLBFDTKUVOuWB5mL1SE5/f7ObUo6us9FffwV+oxFlrh2Yp5t+z7QVLPIUFoRMDLECCBi6Jp4qiG5eyxHUNqU1MSylg4w0oLDZFOC+sk6gjkchEli7DEyKyE6zMHXdK+be7glevsjxt0tnD2nrdqa+VuH++kkMaHk0IcFFFOYxDt7R7oV5mWS4hSFgKSoUIPGFdizptJWlCHgWiA4lIV0TwqBpxgRb7yDRRqeSk0PwMcl8Pl9EkzsddH6k0K94LsvSDoeZKt2DVKxqnsV++hhmsC+bM2jczISlZFCFdRfdXQ9nlE0XmBBDjQIIoQDkRyoRCjbt3GV1XLEoOpbUMvwq4dxiCWkuj9JPHVVS7ljaF0ZiSdEzZ61gpzASfnE9g+uns9hh1un8oUCjdotEKGRdbH9TeoP3fKMwsq+MzKEIX00D1F1qB2K1HtEXyras6e+nTuXPrHI/nTkfxCKzTXRk6eTV7Uu7Ytt9NDjReP+IysId7MSVDpH7yawi2x8nGYSSZaYbcTwDgUhXmMQPshZd2bBXSlplKhqK5n8yK+4QN2Ja7Ao1MOgf+3MqHvIjh07PbHrYaPRl1Ec23m6eWMH2RAnbm2qynE6242kcVuIT/UsRMck7bX0VPzBHbNEj+uIblwpg9KYeabGpU44Sfb+8elOS4Z5cYvlCu8+skhSiafar7a0Mcykkt1WFtJWrkBX/gdsX65SQY6zi5pY9VsYG/FRzPhAmaemRu20olmDqEAgH7x6zhjqUpvC6huMFl9Cmfs7CpKEq3jpNClHSA7MQ6yu7LtjRLm3LEvR14AvEZDgj91dvCPKwmpWTFUJU45xcUAD4CvRHtic9elXqoA7SSf2ixHR3S7Y/wBleWrqXca5CTLriGxqogd3M+Azg2o3HcnX2guZYlZOXQEoxqqok0xKwZcAAKnh2wqSc3Ouq+Y3xNKfNJUNe1I+MTF3HfHzk26zLDUqmHhi8qkxL8nGH6k0iP5qUv04NkeVu5Ykp1i9aDg/+tryyNPFUTnNobqU7qSZZk0cEsoGI+NMz3CsSbZuNLyKQ9NzJDASCSlNFuKOjbaSTU0zKjpXvonTu1stVTZ0s1Kp03qgHHz24lZJ50AMet2mq9K3M8qOos9T2oZ5S5c/OrC3cScWi31EE8cknpHLPIRRKssmZ9HaVvCXN2lQFAo1pUDlWp7hEi5FoPliatOZdW66R6NLqWomi1iq1JrphTy5kQ07H7C3kwuYUOiyKJ+8ofBP9QizVqZOuVj6JcIr2aeKsjWurfJq9kWamXYbZR1W0hI7acfE5xMgEEYreXlmulhYQRV3lsgTUq6ydVpOHsUM0nzAi0jgwTcXlBpNYZ8/3MIL65V7JE0hUusHgTXCacwoU8YzRha5CdBUOnLu9JJoQShVCM8iDQjxjVto1kmVtBS0dEOEPII4GufkoV8RCltekAp9meQKInGgs00DiaJcHuPiY0NalJRtXdFHSNx3VPseO1i6bcrMtvSwpKzaA61TRNQCpI7MwoDkqnCKZF3FGzxPMrJ3b26eToWyaFtYIzwmuGvBQ7cnpKv7QusRq9Zznjg/bCr/APOKvY84HjOWevSbl1BINPpEVKdeNCT+GM4vjxsvvWu0ZWZbUtSZ9tgoS8D01pNcCjzWhWVeShzMZ/J7V7QWoNOoZnCTQIdYSpRPIFABrEDZfbKpO1pdROEFe5cB5L6Jr3Gh8IL4Sxs62nSkU3UwHUUyyJDgA7KGnhHcs5hDfdqekLSfQyWjJTOIVbxqLLtD0kpJ6TTmtBnHteN2yJWadlnPTWltECoDbiDUAg550oYpttcuGbUbmmaJ37bb6Sn6wNK9/RB8YibZSHZqXmwMpuVad8aUI7xlE61Nq+ohenqf0jZaNyJH0RqaXPJTLvUDanWFamuRwklJyPAaQuTeyxt1ouyc03M9NKMLOJSgVVpUEZDLiYtp1e+ue0f5D1PJxQ9y4q9nNtLlrHtdxpRS4AyEkajGVIqORoT7IPUSl6+oVEY+noRFbI5po5zUm0v6q5lKFjvA0PjEyX2e2uTham2l5VoicScuOVYo7m3OTPS9oTDjih6KyXABSqlELUKk1y6OfE1iZscH8a+v6ko+qvLo0+MQN5ZMuhP/AP4O0VUDloyyAfrTo9ya1jhGxl9ypTNy0woZlLTwWunPpRT7KbsMz8+GJgEt7tayAopNQBTMd8ddm7ZFtyyWyRR+gP2Rir5prHYvD4yGsrkZHrh2fJuKbmbRYS6jJQwOuKB10A7RF7a9x2JRIemJsIlilJSvd9NZVUhCG6k1AoTXSvYYze89Zu2n0pz3s2UDxXhEMm3S1VPWmmVR1JdCG0J4YlgKPjQpHhE8dVZBYj0/ZEEtNCXWXX9wdvvZDX0cpMzBHF14Ng9tG60hgutfVpyVnppMhLMIlWhuzhK1lxZogFS9QDqKVzEKO1qy2pJcrJNJSCywFOqAFVOL1JOpPRGugIjta38Jd6VZ0XPPKfXzwI6KAewmihEcrrJcyZJGqEeEOGze/k68ienZp4liVZOFsJSlBWrMCiQNMNM/rRnmz+yF2jarKXSVgr3rpVn0U9JVa8CcvxQyWwfQLsy7Iydn3C6vngFCPYG/MxHuVWRsaen+q4/SUYPHPrkf79SIiQ5vXaTtv2ymXZVRlKi22dUpQOu6aa1pXuwiEe1pVsza2pUKU3vN21U1UvPCDlxUc8ucaBs5s11iyZ6daaW4+8PRWAhJUoVpjUMIqAK6/YiJs7ue9LzCpycl3GmpRBdSHUKTjc0bSMQFczXwEdSy8I42ksst70NiXRLyCKFMqii6aKdX0nD25mnnGzXKsL0STabIosjGv7ysz5aeEZLcGylTtoBbnSCFF5wnia1A8Ve4xu4jQ1jVcY0rtyUdKt8pWvvwEEEEZxfCCCCAELa9Y28lA8B0mFVP3VZHyND5xmUzK+mWPMs6uSahMtc8BydHcB0u+PoG0JJLzS215pWkpPcRSMGu+76FaAQ6OiFKYdB0KVdA17NFeEaVH+WiVfddUZ93+K6NnZ9GVGw+1Eibdknfop1pTZH2gCRr2Yh3kQs2NMLsy1UFeRln8K+4Kwq8CmvnBacquyrUUkdaWeCkHmAQpJ8U084YdttnJE63NtZtTrSXkntoAfGmE/ijNNArNqdlei2s/gyStQfbI5L6dR3Kr5RdbaEB4yM+nSalk4qfXRSvjRQH4THjf0+l2VZs9qpKDKOnjVvqV8Ao+Meyz6XdccVyExT8C/hVYH4YAo733xROyUg1gWHZVstKWaYVCiQKUzr0RrzMWN5hvrAs17iw47Lq8TiTXwHtibc1Qmbv2nLkArYKZhBoKgZFVOPqH80RLrjf2BaTPFhxqZT49FXgAknxgC6ucre3WtJv+WvGO75tf+UxQ3IFbHtkfYYV5OGLfZA4F2fbDBNMUviH5XAT7oq9moxSNsJ/+Jip90qP+++APPZveuXlZafYmEvETTaWwWUpUoCiwT0iAD0sqwx3ClpFCLQclPS8aZJ2vpCGgmhA0wGuLLyrEPY3Mqbk7XcQrAtEuFJV9UgOkHPjWJNyb3Tk5I2sZl9x5KJNVAqlAVBQrkNaAwAn7N73os2ZcfW2tyrKkAJoKElNCSdBl7Yu9h9jF60TMlSQmVSp1QJGIkhSRRPIVJJ4ZDjHpseZTuLWWsBSUyagQaUzCjofuxE2Su7tNpvabuRcp3qIp7oAhbMZb0m25ckVq6p4/hxL94EWFmI9PvNXVJm1L59FslQ8KIAjvsSSG5ibmlaS0o4vxNPgDHtsQSETE5Or0lpZa6/aV8SEqgDTrybH5Kem3Jl6YdxuEdFK2wBQBIA6JPCMg2vTSTaCZVoEtSbaJdCR9kVVpxqaH7seGy5veWol901QwHJp09iElVfzERabLVb+05i0X+rLIdml/eOKg78yR92AKibtV63J6WYUW2BRLDKelu2wBpxJJp7hlDBtgZTKtydlsYlIlkY1mh6S11zNOOqqcMcVeyqSVO20l5VAltS5pw8BQ18sSgIf7o7V5qdn367pMiylx5at2ce7TXCMRPWOXDnAGd2Jtdn5KXRLM7pCG6gVaqrMkkmpzJJrpD5e68UyuRlGJlYU+4n0h6iQkJCid2ggaUGZ7QIQrryhta2FOvfR41TL9dA2k4sPd1UeMNLSV2paXH55yp+ygfsgUi9oq05ucuIlLWTaioLlml7KbC3EnvVDpvnF24Rkke8+MO0dGmglISkUAFABwA0Ed4q2Tdk3J9yzXBQiorsEEEERkgQQQQARjG16xd3NJeA6L6c/vJyPmKHwMbPCptMsX0iQcoKra+dT+HrDxST7ItaSzw7U+3BW1Ne+tmH7UpXfy8naA6ykejvn7bfVJ7VJ9wj1ePp12knV2znsJ57tzTwzA/AYs7EYRNyc1IuOIb3gS60txVEJcQRx4VSad1Yk3Ys+RsxqZbdm1TYmW9242y2QjvC1HrCpFe3SPV2nmrXGKycpvi605MWLkfxVk2lJHNTaUzjQ7UZLp3poPGJOxv58T8ia0mpZWHLLEjTx6Xsi5sq8EpJKKpGRShZSUFx5xbiiDrlpQ8RHKL9TqhgYKWgcsEuylPlhBPtj1HQWvnoeZa2tcdSNsgupOtzDqXpV5DEww4ytS0YUgkVBOKh1FMhxiZcHZ/MSRm0TqpdpqYlls9J9FammE0ByGscixrVmsymaXXitSkj9ZHuj2Gy6aAq8uXYHEuOj4A++PfylcfXYjz81ZL0wYvyOzzcJcQq2JZoOpwOBreLxJrXCaAVFRF9dhqzZFiZld+46ZppTbkwGiABQgJQjMnrFRJ5CPZOzkKaW41OMP7umNLPSw17Qrx04GKGes1pnrl9XahkqHmIeHpI8ybG/UviKR1ZulZaEqSLQnMK6YwhnCFU0BB18axbWbeCzJdp2zm2322ZltWN8lKnlKyA6IyCaYqD2ZwvWbMMzDhbl2Zp5wCuFKWwfIqr7IvWtmL7km/M+jupmEvtllpVN7ukjCscqqxk/gERz+WS8uWe4fMN+bCJl3GrKk2JtluZmSJtsNqUpkVSKKFRhGfW9kRLHsmzJeWnGG517+LQlGNUuroBKirhrXThFVa8qmVSFTMtOMJJoCsN0Pd0s/CPOz0sP03fpGfEsmn5hl7Y97dJ7s8Z1K7IvrvXek5aSnpdu0my5NpSgLU24gJAJqCM61qYpZfZ1MtsOMM2pIBl4pLgD2Eqw6A1RioK1w1pF/IbPS6hbiphDLSNVuCia8q4gB39ojqNmzi/oJmUf+48K+6ntjvg6Z8TOeNqFzDJxI7PzLWRN+hK9Nmpghhamh0UoBClpTiIKhzPGoyyikcsp6zrvOhbS0Pzz4QoFJCktt88sqkH80Wjtx7RYzS04O1pdf6FVjqm9dpS5op19PY6kkeTiY69CpfpzTC1jj64tFNdtXoFgzc1o7OrEs1zwiuM93WHeBFJZl5m5aynpZoFUzOLAdVTJDaeqgH1lKNTlkAecO8xfnfoS3NyktMoSSUgoKCK6kFJoCewCPCWvDLMHHK2dLsu8HCVOFJ5pC8gYj+QuzjH8nv52rHJ42TZJsyzVJcGGanqFSNFNsp0CuRWeHLuh62N2FRLk0odb5tHcM1HzoPAxm63HZl/pEuOuqAqcySch4e4R9EWHZSZaXbZTo2kDvPE+JqYn1CWnpVSfV8kFDd9zsfC4J8EEEZRphBBBABBBBABHVxAIIIqDkRHaCAMIm9nM2Zp1pplRQlZCVqolBTqM1a5Hhyj1mLmykpnP2gy0Rq230l91Nf0xuNI+dtqezaZcthXojKnBMgO9EUSk9VeJRoE5jFmfWi9LXWtYXQpx0daeX1Pd6/tiS2TEo9NqHrOnCk9tFf8AgIjDbXPundSEoyzXRLTRcX+36YZbp/J3bRRc+6XD/KaJSgd6+srww98avZFgS8qjBLsoaTyQkCvedVHvipKyc/U8lmNcY+lGOSl0rxz+cxNKlkHUFeE+DbIy7iRFzI/J6YJxTc0/ML40ISPNWIkeMa1BHg9mK27d83cm252TStUkujcy0SVU7annqCdDloqLu2ZFFETEuoLl3hiQpOgrnTs/5HCNHtCz232ltOpC21pKVJOhBjHLLdNhzarOnSV2dMklh1WjZJ4nhmRi5GitCYArb0Sze4W6U0cbFW1p6LgXonCoZ1xUjQJTafKs7mWmXsT4bSl94Jqyh3CKpWsZJUTXsHEiFO+tz1KUhlxRDOLHVOrgHVAOg1qfDnHRmzm0N7pKEhulMNMj38+8xwFbZ0rvnXnJmj00h1aFrWQoChOHAOqlBSQRSGeybLVMOBCfE8EjnFDd+6u5fUJeuB6nzeZwqHEH6tCa10yzixvrbypcJsmz/nJ2YoHlp9QH1QeBpXP1U1Opy6CJeJ9VsziLKkiUyUuazDozCiDma8c6gc1VOgEME98nyzlj5tT7R4ELCh5LST7YabgXJbsyVSyminD0nXOK1f8AiNAOXaTDNAGLzGyK1ZWpkLSWoDRC1rQactVJr5RQz+0O3bOOCeZS4jSrzQKT3ON0BPfWPoaPN5hK0lKkhSTkQQCD2EHIwB8+MbU7MmP75Zu7UdVy6h7uifaYtpK7lmzxAkJ8Bw6Mviiu4VAJ8AYYb47B5SZBXK/wrvICrR70+r3p8jFDsk2UzEpaLjs42AGE/NKBBStSssST2JrqAQVCJ4am2HEiGdFc+UXdxtnb8vPbyYSnC0klCkqCgpRyHaKCpzHKNTjikcx5tulbLdI7VVGpYiEEEEREoQQQQAQQQQAQQQQAQQQQAQQQQAQQQQARSXvuozaEsph4ZHNKh1kK4KH7cRURdwQBi12LcXKuGxrVyKcpWYOlPVGI+qdAeHVPCLOfsdxp3dFJKiejQZK5U/3lDff64jNqS+7c6LialpwDNB+KTxHxAjK0bSZ+y0KkJqX302gBMq6elUK6IPNwciMzodIAYL1XmTZDQZZo7aT4CUpSMW7CsgacTXQesewZ3ey3Z2ZJCpmZ6c6/m4ompQCalNeKic1HictBELZls1W0s2haB3k66cQCsy3X2bwjLLqjIRpsAEEEEAEEEEAEEEEAEEEEAEEEEAEEEEAEEEEAEEEEAEEEEAEEEEAEEEEAEEEEAERZmzGnHG3FtoUtoktqUkFSCRQ4SdKiCCAJUEEEAEEEEAEEEEAEEEEAEEEEAEEEEAEEEEAf/9k="/>
          <p:cNvSpPr>
            <a:spLocks noChangeAspect="1" noChangeArrowheads="1"/>
          </p:cNvSpPr>
          <p:nvPr/>
        </p:nvSpPr>
        <p:spPr bwMode="auto">
          <a:xfrm>
            <a:off x="4538663" y="-114300"/>
            <a:ext cx="3048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Arial" charset="0"/>
                <a:ea typeface="Gulim" pitchFamily="34" charset="-127"/>
              </a:defRPr>
            </a:lvl1pPr>
            <a:lvl2pPr marL="742950" indent="-285750" eaLnBrk="0" hangingPunct="0">
              <a:defRPr sz="2000" b="1">
                <a:solidFill>
                  <a:schemeClr val="tx1"/>
                </a:solidFill>
                <a:latin typeface="Arial" charset="0"/>
                <a:ea typeface="Gulim" pitchFamily="34" charset="-127"/>
              </a:defRPr>
            </a:lvl2pPr>
            <a:lvl3pPr marL="1143000" indent="-228600" eaLnBrk="0" hangingPunct="0">
              <a:defRPr sz="2000" b="1">
                <a:solidFill>
                  <a:schemeClr val="tx1"/>
                </a:solidFill>
                <a:latin typeface="Arial" charset="0"/>
                <a:ea typeface="Gulim" pitchFamily="34" charset="-127"/>
              </a:defRPr>
            </a:lvl3pPr>
            <a:lvl4pPr marL="1600200" indent="-228600" eaLnBrk="0" hangingPunct="0">
              <a:defRPr sz="2000" b="1">
                <a:solidFill>
                  <a:schemeClr val="tx1"/>
                </a:solidFill>
                <a:latin typeface="Arial" charset="0"/>
                <a:ea typeface="Gulim" pitchFamily="34" charset="-127"/>
              </a:defRPr>
            </a:lvl4pPr>
            <a:lvl5pPr marL="2057400" indent="-228600" eaLnBrk="0" hangingPunct="0">
              <a:defRPr sz="2000" b="1">
                <a:solidFill>
                  <a:schemeClr val="tx1"/>
                </a:solidFill>
                <a:latin typeface="Arial" charset="0"/>
                <a:ea typeface="Gulim" pitchFamily="34" charset="-127"/>
              </a:defRPr>
            </a:lvl5pPr>
            <a:lvl6pPr marL="2514600" indent="-228600" algn="ctr" eaLnBrk="0" fontAlgn="base" hangingPunct="0">
              <a:spcBef>
                <a:spcPct val="50000"/>
              </a:spcBef>
              <a:spcAft>
                <a:spcPct val="0"/>
              </a:spcAft>
              <a:defRPr sz="2000" b="1">
                <a:solidFill>
                  <a:schemeClr val="tx1"/>
                </a:solidFill>
                <a:latin typeface="Arial" charset="0"/>
                <a:ea typeface="Gulim" pitchFamily="34" charset="-127"/>
              </a:defRPr>
            </a:lvl6pPr>
            <a:lvl7pPr marL="2971800" indent="-228600" algn="ctr" eaLnBrk="0" fontAlgn="base" hangingPunct="0">
              <a:spcBef>
                <a:spcPct val="50000"/>
              </a:spcBef>
              <a:spcAft>
                <a:spcPct val="0"/>
              </a:spcAft>
              <a:defRPr sz="2000" b="1">
                <a:solidFill>
                  <a:schemeClr val="tx1"/>
                </a:solidFill>
                <a:latin typeface="Arial" charset="0"/>
                <a:ea typeface="Gulim" pitchFamily="34" charset="-127"/>
              </a:defRPr>
            </a:lvl7pPr>
            <a:lvl8pPr marL="3429000" indent="-228600" algn="ctr" eaLnBrk="0" fontAlgn="base" hangingPunct="0">
              <a:spcBef>
                <a:spcPct val="50000"/>
              </a:spcBef>
              <a:spcAft>
                <a:spcPct val="0"/>
              </a:spcAft>
              <a:defRPr sz="2000" b="1">
                <a:solidFill>
                  <a:schemeClr val="tx1"/>
                </a:solidFill>
                <a:latin typeface="Arial" charset="0"/>
                <a:ea typeface="Gulim" pitchFamily="34" charset="-127"/>
              </a:defRPr>
            </a:lvl8pPr>
            <a:lvl9pPr marL="3886200" indent="-228600" algn="ctr" eaLnBrk="0" fontAlgn="base" hangingPunct="0">
              <a:spcBef>
                <a:spcPct val="50000"/>
              </a:spcBef>
              <a:spcAft>
                <a:spcPct val="0"/>
              </a:spcAft>
              <a:defRPr sz="2000" b="1">
                <a:solidFill>
                  <a:schemeClr val="tx1"/>
                </a:solidFill>
                <a:latin typeface="Arial" charset="0"/>
                <a:ea typeface="Gulim" pitchFamily="34" charset="-127"/>
              </a:defRPr>
            </a:lvl9pPr>
          </a:lstStyle>
          <a:p>
            <a:pPr eaLnBrk="1" hangingPunct="1"/>
            <a:endParaRPr lang="en-US" altLang="en-US"/>
          </a:p>
        </p:txBody>
      </p:sp>
      <p:sp>
        <p:nvSpPr>
          <p:cNvPr id="19467" name="AutoShape 6" descr="data:image/jpg;base64,/9j/4AAQSkZJRgABAQAAAQABAAD/2wCEAAkGBhQSERUUExQWFRUWGR4YGBgYFxgcGRwhHh4cHR4cIBwXHCYhGRokIRweHzAgJCcpLCwsGiAxNzAqNSYrLCkBCQoKDgwOGA8PGjUgHSQsKS8qMSwuLCwsKSwsLCksLCwvLCwvLC0sLCwuLywsLCwsKSwsLCwsLCwpKSwsLCwpLP/AABEIAOYA2wMBIgACEQEDEQH/xAAcAAACAwADAQAAAAAAAAAAAAAABgQFBwECAwj/xABKEAABAgMFBAYFCgMHAwUBAAABAgMABBEFBhIhMQcTQVEiMmFxgZEUQqGxwQgjM1JicoKSotEkU7IVNEPC4fDxJXPSF2Nkg6MW/8QAGgEBAAMBAQEAAAAAAAAAAAAAAAMEBQECBv/EAC0RAAICAQMCBAUEAwAAAAAAAAABAgMRBBIxIUETIjJRBRRCYZEzgaGxI3HB/9oADAMBAAIRAxEAPwDcYIIIAIIIIAIIIIAIIIIAIIh2razUs0p19xLbadVKNB/qewZxlNpbWZy0HFS9iy6iNDMLSMu2iuigdqqnsgDV7StZmXRjfdQ0j6y1BI9usIds7ebNZqEKcmFD+Wjo/mXhFO0VijltjIWoTFszynVkiqd5hRU+rvF504USE9kaLYtxpGVpuJVpBHrFIUv8y6q9sAZ5/wCucy7T0WynnAdCSs/0Nke2PT/1Lts0IsZVO0O/6Uhqvzfw2dMSTZQjdTLhQtxSiN2AUAnIU0VXPlDZJzqHUJcbWlaFCqVJIKT3EawBkytsNpNH56x3QOOHe/8AgREuz/lDSZVhmGH2DxqAsDvoQr9MMV4L+mWtWUkQhBS+kqUtSyko63gerxhltGxWJhNHmW3R9tCVe8ZeEAQbCvtJTlPR5htwn1a0X+RVFeyLyM0vDsJkHjilyuUd9UtklNfuqNR+EiKBVp25Yf049Pk0+vUlSR2qpjR+IKT2wBtUELNzdoMpaSKsLo4BVTS8nE+HrDtFR3QzQAQQQQAQQQQAQQQQAQQQQARHtB5SGnFIAK0oUUg6EgEitOFYkRwRAGN2L8o5ogCblVt8CtohSfyqoR3VMP1i7SrOmqBqabxH1VnAryXSvhGc7I2UNotaWcbQ8GXcQbWkFJoVpPWB+qIlz9zbGm+swuUWfWZPR78Oaf0wBsIVHMYlK7NZ6Xzsq1sSeDa1FP6ekkn8IiSNoFuSH9+s/foGrjYp+prEnzSIA2SF2+t92LMY3rxqo1DbY6yzyHIDio5DyBUJT5QkgptZWh5txKSQgpBxEaJCkk0J0zAiouJdN22Jk2raQq3X+HZPVIByND/hjgPWNSctQPGxroTlvuCctJSmpTVlhNRUdgPVSfrnpK4UFI2GybIZlmktS7aW206JSKDv7T2nMxne2ZmcpLltK3ZLEEvsskpcUSaAFSanAeqABQHWtRS92UXafkZANzBONS1OBsqxbtJpRFdCcqmmVTAFJtduTMWlMyTbKBu0hzeOKrgRiwgE0IKjlUAe6L2wCbIkgi0Z9DgTkhaxhISNEipKnKZcKjTPKKu/u1hMuoSsiBMzjhwpSnpJQTkK06y/s+fakzF2lIm2G5xQn7VmiCEOEql5ZOZKlpFN5QAkIFE5HLSoF9enazZb4SVyTs6hCiELU0A3iPAFzUmmlOEaZd6nozVGPRgU1DNEjADnSicgc6kcCTHzNtLvmuYnAhpZSzKHAzgogYk5KdARQBSiKilKACFtV4ppZzmXyTxLy/eVQB9aW5cqSnFBczLtuqAwhSgcVOVQQaRcNoCQAMgBQeEfI7FpWm3miZmB92YVTyx5xcyG1m2JY9J1TgHB1AUPOgPtiR1TXVpnhWQfDHLaddC11uqm95vUNKG5RLlaVNJyJVgAqo0FCQqvHTKNqllYm0k8UgnxEY3d75RqFEJnJco5uMnEO8oVmB3ExrVl24xNNhcu6hxJFQUqB10qNR3GkRnsQL7bH0uL9Ls1Xos2g4gEHChZ7KfRqPMZHiOMemzvakp5z0G0E7mdQcPSGEOEcKeq5xporUcoorMatg2584XmkqNVkY1yhSngkE0CVJApmFBRzhu2m7NkWi1vGqNzbYq04MsVMwhRHDkfVPZWAHqCMcuztyRLy6mbSS6Jpg7shKaqXTKpqQEqFKGpz14x2VtgtCcys2zFkHRxwKUM+OWFA8VEQBsMVFs3tlJT+8TLTR5KWMX5RmfKMveujbk2Kz9oolGzqhCgDTiKNYQfFRjpI7NbHlzV1b06vjU4UV/DTLvUYAtra+UJJN1Eu27MKHEDAjzV0v0w0bNb4OWnKKmHG0tfOqQhKST0UhOZJ1NSeA0hZt96WasWeVLyzcukI3acATiOOicyBUnpczF3sZkt3Y0t9oKX+ZaiPZSAHeCCCACODHMEAY7dVvdXmtOXOQfbUseOBX+dRjgpplyyj0vUn0a9Ui96sw2EE8yQtv2AoiRbbGCYdTyWfbn8YAhgxZyd5ZhvquqI5K6Q9uftirimvfa/o8qtQPSV0E96uPgKnyjgOiZc3htdKS22mXlh88ttNCvPOqtSVEYRnkASI3xhhKEhKQEpSAEgZAAZADshK2PXUElZrZUKOv8Azzldcx0U+CaZcyYZrx3iZkpdcw+rChA8VHglI4qMdBX3yv3K2a1jmFdJVcDac1rpyHAdpyjB73bWp601FpgFhihqhCsyOJccy6NOGQ74gTC37Zm5iaWCUjJCCchXJCK/VSOkojWh5x1/sguvt2XJdJS1APOfWIzNSNG0CppzHOAGf5OtlJXOTDykhRabASaVoVqzIPOgI7jGn2VcLBMTE+6pSpt4OBIxdBtJFEIFBmQkJBVzrF3dG6jNnyyGGRkM1KPWWrio9p5cBlFzUEc4A+KzZTpS4vCSG1YXKZlJ5kagGhz7DEONGmFehW262cm31EEcOkcv1VHcTFffe5gaq+wOh66B6leI+z2cO6AKKw7UWFJayViISnEqgBOWvAQz2lLKlx88/LoURXBRxSvZ76UhPkLOK2X3RX5kINe1Sqe6sTLKR6Q6px5WNetCcz29w5Rcpuuk1XGRVtqqinOUSaiXbmK1bpyWMge6tD5iI7ctMSbgelnFpKcwpBood4Go8xF8BHMastHCccS59zMjq5Ql5ePY0LZ1t0Q+UsT+Ftw5Je0bUeSh6iu3q90a+DWPke1rDC6qQKL5cD+xh42RbWlS6kyU6olonC04rVs6BKj/AC+APq92mNfRKmWJGvTdG1ZiMW2i6JaW3a0shO9ZUkvJKQQoA9FZHGnVPYRyiRJ3/em2UOIUG0qHVQAMJ4prrkY1CblUOtqbWApC0lKgdCCKEeUfO1gSqpC0Jqz1k0SoqbJ4jUHxQQfAxXJhvddKjVRKjzJJPtjpBBHMg8NpczurvpTxfmAPBNVf5B5xqdz5DcyEq1SmBlsEduEV9tYybayzj/seS/mKCj+IoTp4mNwSKR0HMEEEAEEEEAZFt9bLRs+cANWH6E/lWP6DFtfJsek4xo4hKh7vhEzbbZm+sd/KpaKXR+FQB/SVRTNzfpFlWe/x3W7V3pGHzqkwYK+FS3JP0y05GS1SpYUsdhOfklJ84a4qtnjG+vI6o/4DSqdnRQj/ADGOIG2Wpabcqwt51QQ20nEo8gOQ4ngBxyj5dv8AbQH7XmEpAKWkqoyyNc8qq5rPkNBxro/yhbeWfRpBqtXTvFgcc8KB3YsR/CIU7vXfal3FuqpRgBsK+ss03ivNQQI6D2WP7Ms2lRvTllxWr34R/T2w7bAro7mVVOuCrsx1CdQ2D/mVn3BMZntDeLsyxKpPKv3lkJHkPfH01Z0gllltpAoltCUJHYkUHugCmm7z0M7SlJYIT+NScRr2AKT5GE29F71tWRJT0spRSl5OL7aTvEKrXmRXyjiQHpE/blnqVhW9hcbr/wBsCvd1PCsUtw7PXM2VPWNMJLcwzVTaVihzOJJFdQHBqOCxzgBN2lTKZlLM62oHGpQJTwJ6Qy4EGuUWD9vZScwrNt9JZeB0z4nuVi8KxmzhWjE2cSc6KRnqOY5iL2Wf3lluoOZYdSsdgXUH2++AGe1bLblJSYYRmVoU8SeCQtCUjtpWngYzxmVWRiRnTPI5jtprF+i1lvS8064c92ywPzV/yVPfFJOyqmVooSCUIWDoekkH2EkeEeo4z1OPOOhZsT0ygCqCtJFQaV9oiSi31cWV+H/ERrNvFolz8w+IEMCF1FQag6EGNujM4+Sx/vgx78Ql54fgrRa6jow4e/L4RV2tJurJcLWAAZ5gnvNIZ4CIms07sjicv6IoXqt5jH+zStiG0X0loST30zKPm1E/SIHf6yRQdoz4GKnblJejz8jPDLF82v8ACa/0qI8IypuaXZ862+zkUKC0cu1J7DmO4xtO2eYRO2E1NN5pxtup5gKBSQe0FVD2iPn5wcJOL7G5GSnFSRFj0YaxKSn6xA8zSINkv42GlfWbSf0iL+7EvjmmhyOI+ArEeD0VNtp9JvbKtDqyraSeQwpU571JEbKIxzZj/FW/ac3qEYm0nXVYSM/ut+2NjjoCCCCACCCCAIFvWaJiWeZP+K2pGf2kkD2xkOy6ZLtiPsnryr9acgqh95X5RtsYzc1gS1v2nInJMylTiAdKnpj2OK8oA7RD2Q0/t2frWu7NPzIiapBBIOoND4Qv3TtlMjbk26vqmWcXTnhQlyn6CIA4vRMCavK6Qapl0hI70JAPkpR8RHheh8NqlGBo4+FK7aKxf1K9ghe2fzqnZ95xZqtxK1k8yVAn3xM2hPlualF8E5+SgT7IAr5ybBtxCickzDQ7gkpEfWEfGl53CJ15ST/iEg+0R9XXJvGmekWJhJzUkBY5LGSh5+wiAELbBdqYZeataRqHWBR0JFapFaKp6yQCUqHKnIxe7NdpjVq4gWt1MNIBVoUkE0qlWtK8DzGsPhEKlmbPZaUnjOS9WS4lSHGk/RqxUIIHqEEVoMuwQBje1u7jTzjs9J54XC3ONeu04CU4yPqKI62lc+OSDY8xREyg6LZ9qVJUPcYcdqbrshbkw4yooLgC8qYVBaQFJUk5LSSDVJBBhAemKrUoAIxV6Ka4RXgKk5QBYqVSUbaHWddK/ADAn2lXlEy/oCZoIH+G02g94T/rFbZlpBtxLqk4y0Bu0+rUaE9gPSpxMRXplTi1OL6SicSieNfhAE1Fk71vG1qMlIPPsPbyjrZ1qLYVhNSnik8O7kYuLCQihU3kDTEg8D2dke9p2Ul4clDRX78xGtHTS2K2p4l/DMyWojvddizH+iXLzCVpCkmoP+/OPSFKTmlyzhSoZesPiIa23AoAg1BFQYvae/xVh9GuSnfR4byuqfBWXjlsTWLik18DkfhDBY9v727M7LKNSw60pFfquOJNB3KCvzRXTjeJtY5pPuhRlLTW2282Oq8lKVD7q0rB8x7YzfiMMWKXuaGhlmDXsa/dj+5y/wD2k+6G2wJkMNzUydGWFKFedCf8vthasljBLtJ+q2kfpES78Tvo1gPHRU06lsdwNT7Eq84zS+T/AJPFmlMg6+quJ94+IQAK/mKo1WFvZzZPo1mSjVKENBSu9fTPtVDJABBBBABBBBABGPbTR6Fblmz4ySs7pw9xwmv4HP0xsMZ7tysL0iynFgdOXUHR3Dor/SSfwwBCvRJ7uacHBRxj8WfvrGTbTpMpdaeTUYklBI7P3CiPCNWVaHplnSU5qpTe7cP2k5GviFecIe0pusnWmjiT3ZKH7RwCpcNJRNsK4OhxPkCaewecMW0+RxMNuD1FUPcofuIpbrfQMu/yJoBXYlwJT7xD/ajCH0uSyjmpFfCpAUO5QHsjoEjZklt+d9GnElTU42WgdCFJ+jUlXBQKcNRxNDxjXrkXCnLImVJZcTMSTp6SVHA42eCwD0VUGRoRUcMhGabN7LRMLcs95W5mmnN/KO8UuJpjRT1kqCUqp9kkRsG0Zc83ICZlXMExLjG4lIxIWmlHBhUMwOsMq0BgB1EVt43yiXUsaoKVeS0/CErY3tGctJt5EwUl9pQV0QEgoVpkORBB7xDreZFZV77pPlnAGKfKOkBvZSYTo42pFfukKHsX7IxuN52qM+kWE25qqWeSD3GqfcpPlGDQBMkmvm3lfVSB+ZQHurHSQXRxNcwTQjmDkYspOX/gif5swhHglKj71CPN+zMEyhCa4SQR3V+FImrrk/MvdEU5peV+zO5SZR/jgV7v3EMoNYgW5KY2jzT0h8fZHWwJrGyBxT0f2/32Rt0rwrXV2fVf9Mi1+LWrO66M72tZgdT9sdU/Duitu9PFKi0rwrwPEQwwvXglcC0upyzz7xofGPOph4cldHtz90d08t8XTLvx9mMBhPsWR30y039ZYB7q5+yGtEyFN4+aa+yKW4reKeZ7MSvJJit8RaezBY0Ca3ZNf7oh7UpbfTdlWWnsU4PvEA+QSsxeXekt7Mtp4YsR7k5xWXN/6heacm9W5YFCDwr9En2BaoyTTNlSmgoNI5gggAggggAgjzffShKlqISlIKiToABUmOJaaQ4kLQpK0qzCkkEHuIyMAesR5+SS80tpYqlxJQodihQ++JEEAYlstQpLVo2U59JLuFxvwOE07CUg/jiHemz99KPIAzw4h3p6Q91Itb7f9MvDKzwyZmhu3uVckKr4YF96TFneKQ3MwtI0JxJ7jn7DUeEAY7s8eSpb0svqvIy70/GhJ8IYr8vOMejzLZ6TaihXIhQBoew0PnCreWVMjPhxsUFQ6jl2p7q1HcY0CfZRPSRCNHUYkditR4gih8YAULTtNLym5+UVu5lkhS0VGLo6KH1wNDThrpH0Lca9zVqSaXk0xHout64VUzFD6p1HMHvjALj3EZtRpxhLno86ySaKqUOIrTMapUg5EjgRlDDdS6lsWJNhxMsp9lXRdSypKwtPMCtQoagkDloTABatkqu7bbUwgH0N5RGWgQrrtntRkocwB2xvE6xvmVpSR00EA6jMZHLUcYrrdsJm05MtPJOB1IUKii0GlQoA5pWK6d44xBuAHmWDJzObsrRCV8HG/wDDWPAYSOBT5gVF4LqESE9LJVvd4yVJA6wWjpJFKnrECndHz/fa65kJhLBri3LS1V+spIKh3BVR4Rol2r2zhtLfuNqTKuTCmAoppRYqSknWpFag5V7ohfKMlcNoMr+uwP0rUPiIAUkpHokiBoXXFK+8CkAd9PfE5cqC4lf1QR5/7MVVkOY5F5A6zC0vp7uqr4GLptdQDwIrGx8O2yjKL90zL1+YtSXs0ckRRWB0HXW+XwNPjF8Yo5cUnlDmCfYDFu9YnXL74/JVo6wnH7Z/BeRFtOXxtLHZUd4ziUICIsyjui0yvGW2SaKCXm6SR8UDx/5ix2YyeKYW5wQinio09wMKjzqgC3XohRNO3T4Rp+zyzN1KYyOk6cXgMk/E+MfNXW79q9lg+hqr27n7vI+ytoehyM5OnIttlDf31aa/aKY77A7B3Nml9Q6cysrqdcKeinzOJX4oW9rS1hiQstr6WYWHHAOZNEg9mIk/gjZbJs1Muw2ygUS0hKE9yRTz4xASkuCCOCYA5giPJz7bySppaVpBKapIIqDQioyyOUSIA6rTUUOY5R8u2zaU5YVpPsyrqkNheJKDm2pCukmqTUHI0rrkY+jr0b4SrqpdRS6gY05A1w5lJB1BAIjIZy9UnP0FpyYWoDCHmiUuAa6VHfStMzlE9ennZFyh1wQzvhXJKXQtrpfKEYdoidRuF6bxFVNHvHWR+rvjVbPtJt9AcZcQ4g6KQoKB8RGATOx2Vms7Nn0qUdGX+ivuqAD+mF5d2bZsdwuIQ+1TVbRxtn72GoI7FCIZRcXholUlLqjctsN2fTLMdCRVxn55HPo9YeKajvpC9ZNq/wBoWTLzNausjcvc6igqe/oq/FC/dn5RCgAifYCxoXGqA+LajQ+BHdHlsstuXRac3ItLxSk5UskgihAKgmihUEJJT2lAjh0iX7sP0iXKkirjXSHMj1h8fCF/Ztb2FRllnJXSbrwVxHjr3iNJmZcoWpCtUkpPhGVX2u2ZZ3ftVDalVy9RWvgDqPKALi87DshNt2hLZEKBVyCtDUfVWKg9pPON9uZe9m0pZL7Rz0WivSQrik+8HiM4xa7N4m55ktugFzDRxJ9YfWHx5HwiklpqasKb30uSphZoQeqsfUXTRQ4K/wBRAH1HHGGF65l+Za0mQ4wrpDrtqPTQe0cRyUMj7IUdql2LRFZqzZl8ZfOsIcVnQddtNaVpqka6jOsAOFvWLLJlnAsoZRvRMFaiAkOBYcxVOlSM+884wXbXfiXtCYaEtVSWApJd0C8RB6I1wimp1rCPattTL6v4h510g6OLUqh7lHKILaKkCoFeJNB4mAL+4oKprd0JS6hba+wFJzPYDSLKyVHd4TqglB8DEaz67stS9UNq+lepRbn2U/VR2cePKLGXl0oThSKAf78Y1vh9U09/YzNdZBrZ3PUxStp/jldifgIuaxSSs4gTDy1KAGQGeumnPSL2oazDPuU6E8Tx7F2IrbXtgNDCnNZ9nae3siDaF5K5NCn2jr4CKRKVLVQVUpR7ySfjFTU65Jba/wAlrT6N+qz8E+71kKmphLedCarPJI1Pw7zG+3XswOPoQAAhHSPIJTSg9whQufd70VgBQG9V0lmmY5JrxA95MMl5rW/s+x3na0emvmWudDWp8BiP5YxjVINxh/at4JmfObMt0WuXFCKeGJfeRG1xhtyb/WfYtmoQVF+Zd+dcQ1Q0KqYUqWeiKJAFKk1rlC5bm1q07TWWZRC2knLdsBSnCDl0lgV8sIgDaL4bT5KzgQ64FujRluil+PBA+8R4xhl6Nqc/arol2juW3FBCWmyaqxGgxr1VrpkOyPezNikyU72eeakmzmS4oKcP4QaV7zXsi+kHbLs1QVJsqmphOkw+SEg80pFPcD2xLXTOz0oisthWvMzaLtWImTlWZdGjSAmvM8T4mp8Ys4S9nM7MzKHJqYcJCzgbQMkJCdSEjmcqmpyhzpHmcNknFnqE98VJHBFY+d742N6LOPNUonFiR91WY8q08I+iozHbNY1UtTKR1fm19xzT5Go8YuaCzbbtfDKutr3V59hXm9nL4CFMLbfC0BxASoJcwnjgUfcTHjK3ttGSVgUtxNPUeSSPDGK+RitvI2Zix23kEh6z3MJKSQrdOHomoz6K6CKKydrk62ndvlE41oUTCceXYvrA9pJiaeqcZOFsVLBFDTKUVOuWB5mL1SE5/f7ObUo6us9FffwV+oxFlrh2Yp5t+z7QVLPIUFoRMDLECCBi6Jp4qiG5eyxHUNqU1MSylg4w0oLDZFOC+sk6gjkchEli7DEyKyE6zMHXdK+be7glevsjxt0tnD2nrdqa+VuH++kkMaHk0IcFFFOYxDt7R7oV5mWS4hSFgKSoUIPGFdizptJWlCHgWiA4lIV0TwqBpxgRb7yDRRqeSk0PwMcl8Pl9EkzsddH6k0K94LsvSDoeZKt2DVKxqnsV++hhmsC+bM2jczISlZFCFdRfdXQ9nlE0XmBBDjQIIoQDkRyoRCjbt3GV1XLEoOpbUMvwq4dxiCWkuj9JPHVVS7ljaF0ZiSdEzZ61gpzASfnE9g+uns9hh1un8oUCjdotEKGRdbH9TeoP3fKMwsq+MzKEIX00D1F1qB2K1HtEXyras6e+nTuXPrHI/nTkfxCKzTXRk6eTV7Uu7Ytt9NDjReP+IysId7MSVDpH7yawi2x8nGYSSZaYbcTwDgUhXmMQPshZd2bBXSlplKhqK5n8yK+4QN2Ja7Ao1MOgf+3MqHvIjh07PbHrYaPRl1Ec23m6eWMH2RAnbm2qynE6242kcVuIT/UsRMck7bX0VPzBHbNEj+uIblwpg9KYeabGpU44Sfb+8elOS4Z5cYvlCu8+skhSiafar7a0Mcykkt1WFtJWrkBX/gdsX65SQY6zi5pY9VsYG/FRzPhAmaemRu20olmDqEAgH7x6zhjqUpvC6huMFl9Cmfs7CpKEq3jpNClHSA7MQ6yu7LtjRLm3LEvR14AvEZDgj91dvCPKwmpWTFUJU45xcUAD4CvRHtic9elXqoA7SSf2ixHR3S7Y/wBleWrqXca5CTLriGxqogd3M+Azg2o3HcnX2guZYlZOXQEoxqqok0xKwZcAAKnh2wqSc3Ouq+Y3xNKfNJUNe1I+MTF3HfHzk26zLDUqmHhi8qkxL8nGH6k0iP5qUv04NkeVu5Ykp1i9aDg/+tryyNPFUTnNobqU7qSZZk0cEsoGI+NMz3CsSbZuNLyKQ9NzJDASCSlNFuKOjbaSTU0zKjpXvonTu1stVTZ0s1Kp03qgHHz24lZJ50AMet2mq9K3M8qOos9T2oZ5S5c/OrC3cScWi31EE8cknpHLPIRRKssmZ9HaVvCXN2lQFAo1pUDlWp7hEi5FoPliatOZdW66R6NLqWomi1iq1JrphTy5kQ07H7C3kwuYUOiyKJ+8ofBP9QizVqZOuVj6JcIr2aeKsjWurfJq9kWamXYbZR1W0hI7acfE5xMgEEYreXlmulhYQRV3lsgTUq6ydVpOHsUM0nzAi0jgwTcXlBpNYZ8/3MIL65V7JE0hUusHgTXCacwoU8YzRha5CdBUOnLu9JJoQShVCM8iDQjxjVto1kmVtBS0dEOEPII4GufkoV8RCltekAp9meQKInGgs00DiaJcHuPiY0NalJRtXdFHSNx3VPseO1i6bcrMtvSwpKzaA61TRNQCpI7MwoDkqnCKZF3FGzxPMrJ3b26eToWyaFtYIzwmuGvBQ7cnpKv7QusRq9Zznjg/bCr/APOKvY84HjOWevSbl1BINPpEVKdeNCT+GM4vjxsvvWu0ZWZbUtSZ9tgoS8D01pNcCjzWhWVeShzMZ/J7V7QWoNOoZnCTQIdYSpRPIFABrEDZfbKpO1pdROEFe5cB5L6Jr3Gh8IL4Sxs62nSkU3UwHUUyyJDgA7KGnhHcs5hDfdqekLSfQyWjJTOIVbxqLLtD0kpJ6TTmtBnHteN2yJWadlnPTWltECoDbiDUAg550oYpttcuGbUbmmaJ37bb6Sn6wNK9/RB8YibZSHZqXmwMpuVad8aUI7xlE61Nq+ohenqf0jZaNyJH0RqaXPJTLvUDanWFamuRwklJyPAaQuTeyxt1ouyc03M9NKMLOJSgVVpUEZDLiYtp1e+ue0f5D1PJxQ9y4q9nNtLlrHtdxpRS4AyEkajGVIqORoT7IPUSl6+oVEY+noRFbI5po5zUm0v6q5lKFjvA0PjEyX2e2uTham2l5VoicScuOVYo7m3OTPS9oTDjih6KyXABSqlELUKk1y6OfE1iZscH8a+v6ko+qvLo0+MQN5ZMuhP/AP4O0VUDloyyAfrTo9ya1jhGxl9ypTNy0woZlLTwWunPpRT7KbsMz8+GJgEt7tayAopNQBTMd8ddm7ZFtyyWyRR+gP2Rir5prHYvD4yGsrkZHrh2fJuKbmbRYS6jJQwOuKB10A7RF7a9x2JRIemJsIlilJSvd9NZVUhCG6k1AoTXSvYYze89Zu2n0pz3s2UDxXhEMm3S1VPWmmVR1JdCG0J4YlgKPjQpHhE8dVZBYj0/ZEEtNCXWXX9wdvvZDX0cpMzBHF14Ng9tG60hgutfVpyVnppMhLMIlWhuzhK1lxZogFS9QDqKVzEKO1qy2pJcrJNJSCywFOqAFVOL1JOpPRGugIjta38Jd6VZ0XPPKfXzwI6KAewmihEcrrJcyZJGqEeEOGze/k68ienZp4liVZOFsJSlBWrMCiQNMNM/rRnmz+yF2jarKXSVgr3rpVn0U9JVa8CcvxQyWwfQLsy7Iydn3C6vngFCPYG/MxHuVWRsaen+q4/SUYPHPrkf79SIiQ5vXaTtv2ymXZVRlKi22dUpQOu6aa1pXuwiEe1pVsza2pUKU3vN21U1UvPCDlxUc8ucaBs5s11iyZ6daaW4+8PRWAhJUoVpjUMIqAK6/YiJs7ue9LzCpycl3GmpRBdSHUKTjc0bSMQFczXwEdSy8I42ksst70NiXRLyCKFMqii6aKdX0nD25mnnGzXKsL0STabIosjGv7ysz5aeEZLcGylTtoBbnSCFF5wnia1A8Ve4xu4jQ1jVcY0rtyUdKt8pWvvwEEEEZxfCCCCAELa9Y28lA8B0mFVP3VZHyND5xmUzK+mWPMs6uSahMtc8BydHcB0u+PoG0JJLzS215pWkpPcRSMGu+76FaAQ6OiFKYdB0KVdA17NFeEaVH+WiVfddUZ93+K6NnZ9GVGw+1Eibdknfop1pTZH2gCRr2Yh3kQs2NMLsy1UFeRln8K+4Kwq8CmvnBacquyrUUkdaWeCkHmAQpJ8U084YdttnJE63NtZtTrSXkntoAfGmE/ijNNArNqdlei2s/gyStQfbI5L6dR3Kr5RdbaEB4yM+nSalk4qfXRSvjRQH4THjf0+l2VZs9qpKDKOnjVvqV8Ao+Meyz6XdccVyExT8C/hVYH4YAo733xROyUg1gWHZVstKWaYVCiQKUzr0RrzMWN5hvrAs17iw47Lq8TiTXwHtibc1Qmbv2nLkArYKZhBoKgZFVOPqH80RLrjf2BaTPFhxqZT49FXgAknxgC6ucre3WtJv+WvGO75tf+UxQ3IFbHtkfYYV5OGLfZA4F2fbDBNMUviH5XAT7oq9moxSNsJ/+Jip90qP+++APPZveuXlZafYmEvETTaWwWUpUoCiwT0iAD0sqwx3ClpFCLQclPS8aZJ2vpCGgmhA0wGuLLyrEPY3Mqbk7XcQrAtEuFJV9UgOkHPjWJNyb3Tk5I2sZl9x5KJNVAqlAVBQrkNaAwAn7N73os2ZcfW2tyrKkAJoKElNCSdBl7Yu9h9jF60TMlSQmVSp1QJGIkhSRRPIVJJ4ZDjHpseZTuLWWsBSUyagQaUzCjofuxE2Su7tNpvabuRcp3qIp7oAhbMZb0m25ckVq6p4/hxL94EWFmI9PvNXVJm1L59FslQ8KIAjvsSSG5ibmlaS0o4vxNPgDHtsQSETE5Or0lpZa6/aV8SEqgDTrybH5Kem3Jl6YdxuEdFK2wBQBIA6JPCMg2vTSTaCZVoEtSbaJdCR9kVVpxqaH7seGy5veWol901QwHJp09iElVfzERabLVb+05i0X+rLIdml/eOKg78yR92AKibtV63J6WYUW2BRLDKelu2wBpxJJp7hlDBtgZTKtydlsYlIlkY1mh6S11zNOOqqcMcVeyqSVO20l5VAltS5pw8BQ18sSgIf7o7V5qdn367pMiylx5at2ce7TXCMRPWOXDnAGd2Jtdn5KXRLM7pCG6gVaqrMkkmpzJJrpD5e68UyuRlGJlYU+4n0h6iQkJCid2ggaUGZ7QIQrryhta2FOvfR41TL9dA2k4sPd1UeMNLSV2paXH55yp+ygfsgUi9oq05ucuIlLWTaioLlml7KbC3EnvVDpvnF24Rkke8+MO0dGmglISkUAFABwA0Ed4q2Tdk3J9yzXBQiorsEEEERkgQQQQARjG16xd3NJeA6L6c/vJyPmKHwMbPCptMsX0iQcoKra+dT+HrDxST7ItaSzw7U+3BW1Ne+tmH7UpXfy8naA6ykejvn7bfVJ7VJ9wj1ePp12knV2znsJ57tzTwzA/AYs7EYRNyc1IuOIb3gS60txVEJcQRx4VSad1Yk3Ys+RsxqZbdm1TYmW9242y2QjvC1HrCpFe3SPV2nmrXGKycpvi605MWLkfxVk2lJHNTaUzjQ7UZLp3poPGJOxv58T8ia0mpZWHLLEjTx6Xsi5sq8EpJKKpGRShZSUFx5xbiiDrlpQ8RHKL9TqhgYKWgcsEuylPlhBPtj1HQWvnoeZa2tcdSNsgupOtzDqXpV5DEww4ytS0YUgkVBOKh1FMhxiZcHZ/MSRm0TqpdpqYlls9J9FammE0ByGscixrVmsymaXXitSkj9ZHuj2Gy6aAq8uXYHEuOj4A++PfylcfXYjz81ZL0wYvyOzzcJcQq2JZoOpwOBreLxJrXCaAVFRF9dhqzZFiZld+46ZppTbkwGiABQgJQjMnrFRJ5CPZOzkKaW41OMP7umNLPSw17Qrx04GKGes1pnrl9XahkqHmIeHpI8ybG/UviKR1ZulZaEqSLQnMK6YwhnCFU0BB18axbWbeCzJdp2zm2322ZltWN8lKnlKyA6IyCaYqD2ZwvWbMMzDhbl2Zp5wCuFKWwfIqr7IvWtmL7km/M+jupmEvtllpVN7ukjCscqqxk/gERz+WS8uWe4fMN+bCJl3GrKk2JtluZmSJtsNqUpkVSKKFRhGfW9kRLHsmzJeWnGG517+LQlGNUuroBKirhrXThFVa8qmVSFTMtOMJJoCsN0Pd0s/CPOz0sP03fpGfEsmn5hl7Y97dJ7s8Z1K7IvrvXek5aSnpdu0my5NpSgLU24gJAJqCM61qYpZfZ1MtsOMM2pIBl4pLgD2Eqw6A1RioK1w1pF/IbPS6hbiphDLSNVuCia8q4gB39ojqNmzi/oJmUf+48K+6ntjvg6Z8TOeNqFzDJxI7PzLWRN+hK9Nmpghhamh0UoBClpTiIKhzPGoyyikcsp6zrvOhbS0Pzz4QoFJCktt88sqkH80Wjtx7RYzS04O1pdf6FVjqm9dpS5op19PY6kkeTiY69CpfpzTC1jj64tFNdtXoFgzc1o7OrEs1zwiuM93WHeBFJZl5m5aynpZoFUzOLAdVTJDaeqgH1lKNTlkAecO8xfnfoS3NyktMoSSUgoKCK6kFJoCewCPCWvDLMHHK2dLsu8HCVOFJ5pC8gYj+QuzjH8nv52rHJ42TZJsyzVJcGGanqFSNFNsp0CuRWeHLuh62N2FRLk0odb5tHcM1HzoPAxm63HZl/pEuOuqAqcySch4e4R9EWHZSZaXbZTo2kDvPE+JqYn1CWnpVSfV8kFDd9zsfC4J8EEEZRphBBBABBBBABHVxAIIIqDkRHaCAMIm9nM2Zp1pplRQlZCVqolBTqM1a5Hhyj1mLmykpnP2gy0Rq230l91Nf0xuNI+dtqezaZcthXojKnBMgO9EUSk9VeJRoE5jFmfWi9LXWtYXQpx0daeX1Pd6/tiS2TEo9NqHrOnCk9tFf8AgIjDbXPundSEoyzXRLTRcX+36YZbp/J3bRRc+6XD/KaJSgd6+srww98avZFgS8qjBLsoaTyQkCvedVHvipKyc/U8lmNcY+lGOSl0rxz+cxNKlkHUFeE+DbIy7iRFzI/J6YJxTc0/ML40ISPNWIkeMa1BHg9mK27d83cm252TStUkujcy0SVU7annqCdDloqLu2ZFFETEuoLl3hiQpOgrnTs/5HCNHtCz232ltOpC21pKVJOhBjHLLdNhzarOnSV2dMklh1WjZJ4nhmRi5GitCYArb0Sze4W6U0cbFW1p6LgXonCoZ1xUjQJTafKs7mWmXsT4bSl94Jqyh3CKpWsZJUTXsHEiFO+tz1KUhlxRDOLHVOrgHVAOg1qfDnHRmzm0N7pKEhulMNMj38+8xwFbZ0rvnXnJmj00h1aFrWQoChOHAOqlBSQRSGeybLVMOBCfE8EjnFDd+6u5fUJeuB6nzeZwqHEH6tCa10yzixvrbypcJsmz/nJ2YoHlp9QH1QeBpXP1U1Opy6CJeJ9VsziLKkiUyUuazDozCiDma8c6gc1VOgEME98nyzlj5tT7R4ELCh5LST7YabgXJbsyVSyminD0nXOK1f8AiNAOXaTDNAGLzGyK1ZWpkLSWoDRC1rQactVJr5RQz+0O3bOOCeZS4jSrzQKT3ON0BPfWPoaPN5hK0lKkhSTkQQCD2EHIwB8+MbU7MmP75Zu7UdVy6h7uifaYtpK7lmzxAkJ8Bw6Mviiu4VAJ8AYYb47B5SZBXK/wrvICrR70+r3p8jFDsk2UzEpaLjs42AGE/NKBBStSssST2JrqAQVCJ4am2HEiGdFc+UXdxtnb8vPbyYSnC0klCkqCgpRyHaKCpzHKNTjikcx5tulbLdI7VVGpYiEEEEREoQQQQAQQQQAQQQQAQQQQAQQQQAQQQQARSXvuozaEsph4ZHNKh1kK4KH7cRURdwQBi12LcXKuGxrVyKcpWYOlPVGI+qdAeHVPCLOfsdxp3dFJKiejQZK5U/3lDff64jNqS+7c6LialpwDNB+KTxHxAjK0bSZ+y0KkJqX302gBMq6elUK6IPNwciMzodIAYL1XmTZDQZZo7aT4CUpSMW7CsgacTXQesewZ3ey3Z2ZJCpmZ6c6/m4ompQCalNeKic1HictBELZls1W0s2haB3k66cQCsy3X2bwjLLqjIRpsAEEEEAEEEEAEEEEAEEEEAEEEEAEEEEAEEEEAEEEEAEEEEAEEEEAEEEEAEEEEAERZmzGnHG3FtoUtoktqUkFSCRQ4SdKiCCAJUEEEAEEEEAEEEEAEEEEAEEEEAEEEEAEEEEAf/9k="/>
          <p:cNvSpPr>
            <a:spLocks noChangeAspect="1" noChangeArrowheads="1"/>
          </p:cNvSpPr>
          <p:nvPr/>
        </p:nvSpPr>
        <p:spPr bwMode="auto">
          <a:xfrm>
            <a:off x="4538663" y="-114300"/>
            <a:ext cx="3048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Arial" charset="0"/>
                <a:ea typeface="Gulim" pitchFamily="34" charset="-127"/>
              </a:defRPr>
            </a:lvl1pPr>
            <a:lvl2pPr marL="742950" indent="-285750" eaLnBrk="0" hangingPunct="0">
              <a:defRPr sz="2000" b="1">
                <a:solidFill>
                  <a:schemeClr val="tx1"/>
                </a:solidFill>
                <a:latin typeface="Arial" charset="0"/>
                <a:ea typeface="Gulim" pitchFamily="34" charset="-127"/>
              </a:defRPr>
            </a:lvl2pPr>
            <a:lvl3pPr marL="1143000" indent="-228600" eaLnBrk="0" hangingPunct="0">
              <a:defRPr sz="2000" b="1">
                <a:solidFill>
                  <a:schemeClr val="tx1"/>
                </a:solidFill>
                <a:latin typeface="Arial" charset="0"/>
                <a:ea typeface="Gulim" pitchFamily="34" charset="-127"/>
              </a:defRPr>
            </a:lvl3pPr>
            <a:lvl4pPr marL="1600200" indent="-228600" eaLnBrk="0" hangingPunct="0">
              <a:defRPr sz="2000" b="1">
                <a:solidFill>
                  <a:schemeClr val="tx1"/>
                </a:solidFill>
                <a:latin typeface="Arial" charset="0"/>
                <a:ea typeface="Gulim" pitchFamily="34" charset="-127"/>
              </a:defRPr>
            </a:lvl4pPr>
            <a:lvl5pPr marL="2057400" indent="-228600" eaLnBrk="0" hangingPunct="0">
              <a:defRPr sz="2000" b="1">
                <a:solidFill>
                  <a:schemeClr val="tx1"/>
                </a:solidFill>
                <a:latin typeface="Arial" charset="0"/>
                <a:ea typeface="Gulim" pitchFamily="34" charset="-127"/>
              </a:defRPr>
            </a:lvl5pPr>
            <a:lvl6pPr marL="2514600" indent="-228600" algn="ctr" eaLnBrk="0" fontAlgn="base" hangingPunct="0">
              <a:spcBef>
                <a:spcPct val="50000"/>
              </a:spcBef>
              <a:spcAft>
                <a:spcPct val="0"/>
              </a:spcAft>
              <a:defRPr sz="2000" b="1">
                <a:solidFill>
                  <a:schemeClr val="tx1"/>
                </a:solidFill>
                <a:latin typeface="Arial" charset="0"/>
                <a:ea typeface="Gulim" pitchFamily="34" charset="-127"/>
              </a:defRPr>
            </a:lvl6pPr>
            <a:lvl7pPr marL="2971800" indent="-228600" algn="ctr" eaLnBrk="0" fontAlgn="base" hangingPunct="0">
              <a:spcBef>
                <a:spcPct val="50000"/>
              </a:spcBef>
              <a:spcAft>
                <a:spcPct val="0"/>
              </a:spcAft>
              <a:defRPr sz="2000" b="1">
                <a:solidFill>
                  <a:schemeClr val="tx1"/>
                </a:solidFill>
                <a:latin typeface="Arial" charset="0"/>
                <a:ea typeface="Gulim" pitchFamily="34" charset="-127"/>
              </a:defRPr>
            </a:lvl7pPr>
            <a:lvl8pPr marL="3429000" indent="-228600" algn="ctr" eaLnBrk="0" fontAlgn="base" hangingPunct="0">
              <a:spcBef>
                <a:spcPct val="50000"/>
              </a:spcBef>
              <a:spcAft>
                <a:spcPct val="0"/>
              </a:spcAft>
              <a:defRPr sz="2000" b="1">
                <a:solidFill>
                  <a:schemeClr val="tx1"/>
                </a:solidFill>
                <a:latin typeface="Arial" charset="0"/>
                <a:ea typeface="Gulim" pitchFamily="34" charset="-127"/>
              </a:defRPr>
            </a:lvl8pPr>
            <a:lvl9pPr marL="3886200" indent="-228600" algn="ctr" eaLnBrk="0" fontAlgn="base" hangingPunct="0">
              <a:spcBef>
                <a:spcPct val="50000"/>
              </a:spcBef>
              <a:spcAft>
                <a:spcPct val="0"/>
              </a:spcAft>
              <a:defRPr sz="2000" b="1">
                <a:solidFill>
                  <a:schemeClr val="tx1"/>
                </a:solidFill>
                <a:latin typeface="Arial" charset="0"/>
                <a:ea typeface="Gulim" pitchFamily="34" charset="-127"/>
              </a:defRPr>
            </a:lvl9pPr>
          </a:lstStyle>
          <a:p>
            <a:pPr eaLnBrk="1" hangingPunct="1"/>
            <a:endParaRPr lang="en-US" altLang="en-US"/>
          </a:p>
        </p:txBody>
      </p:sp>
      <p:sp>
        <p:nvSpPr>
          <p:cNvPr id="19468" name="AutoShape 8" descr="data:image/jpg;base64,/9j/4AAQSkZJRgABAQAAAQABAAD/2wCEAAkGBhQSERUUExQWFRUWGR4YGBgYFxgcGRwhHh4cHR4cIBwXHCYhGRokIRweHzAgJCcpLCwsGiAxNzAqNSYrLCkBCQoKDgwOGA8PGjUgHSQsKS8qMSwuLCwsKSwsLCksLCwvLCwvLC0sLCwuLywsLCwsKSwsLCwsLCwpKSwsLCwpLP/AABEIAOYA2wMBIgACEQEDEQH/xAAcAAACAwADAQAAAAAAAAAAAAAABgQFBwECAwj/xABKEAABAgMFBAYFCgMHAwUBAAABAgMABBEFBhIhMQcTQVEiMmFxgZEUQqGxwQgjM1JicoKSotEkU7IVNEPC4fDxJXPSF2Nkg6MW/8QAGgEBAAMBAQEAAAAAAAAAAAAAAAMEBQECBv/EAC0RAAICAQMCBAUEAwAAAAAAAAABAgMRBBIxIUETIjJRBRRCYZEzgaGxI3HB/9oADAMBAAIRAxEAPwDcYIIIAIIIIAIIIIAIIIIAIIh2razUs0p19xLbadVKNB/qewZxlNpbWZy0HFS9iy6iNDMLSMu2iuigdqqnsgDV7StZmXRjfdQ0j6y1BI9usIds7ebNZqEKcmFD+Wjo/mXhFO0VijltjIWoTFszynVkiqd5hRU+rvF504USE9kaLYtxpGVpuJVpBHrFIUv8y6q9sAZ5/wCucy7T0WynnAdCSs/0Nke2PT/1Lts0IsZVO0O/6Uhqvzfw2dMSTZQjdTLhQtxSiN2AUAnIU0VXPlDZJzqHUJcbWlaFCqVJIKT3EawBkytsNpNH56x3QOOHe/8AgREuz/lDSZVhmGH2DxqAsDvoQr9MMV4L+mWtWUkQhBS+kqUtSyko63gerxhltGxWJhNHmW3R9tCVe8ZeEAQbCvtJTlPR5htwn1a0X+RVFeyLyM0vDsJkHjilyuUd9UtklNfuqNR+EiKBVp25Yf049Pk0+vUlSR2qpjR+IKT2wBtUELNzdoMpaSKsLo4BVTS8nE+HrDtFR3QzQAQQQQAQQQQAQQQQAQQQQARHtB5SGnFIAK0oUUg6EgEitOFYkRwRAGN2L8o5ogCblVt8CtohSfyqoR3VMP1i7SrOmqBqabxH1VnAryXSvhGc7I2UNotaWcbQ8GXcQbWkFJoVpPWB+qIlz9zbGm+swuUWfWZPR78Oaf0wBsIVHMYlK7NZ6Xzsq1sSeDa1FP6ekkn8IiSNoFuSH9+s/foGrjYp+prEnzSIA2SF2+t92LMY3rxqo1DbY6yzyHIDio5DyBUJT5QkgptZWh5txKSQgpBxEaJCkk0J0zAiouJdN22Jk2raQq3X+HZPVIByND/hjgPWNSctQPGxroTlvuCctJSmpTVlhNRUdgPVSfrnpK4UFI2GybIZlmktS7aW206JSKDv7T2nMxne2ZmcpLltK3ZLEEvsskpcUSaAFSanAeqABQHWtRS92UXafkZANzBONS1OBsqxbtJpRFdCcqmmVTAFJtduTMWlMyTbKBu0hzeOKrgRiwgE0IKjlUAe6L2wCbIkgi0Z9DgTkhaxhISNEipKnKZcKjTPKKu/u1hMuoSsiBMzjhwpSnpJQTkK06y/s+fakzF2lIm2G5xQn7VmiCEOEql5ZOZKlpFN5QAkIFE5HLSoF9enazZb4SVyTs6hCiELU0A3iPAFzUmmlOEaZd6nozVGPRgU1DNEjADnSicgc6kcCTHzNtLvmuYnAhpZSzKHAzgogYk5KdARQBSiKilKACFtV4ppZzmXyTxLy/eVQB9aW5cqSnFBczLtuqAwhSgcVOVQQaRcNoCQAMgBQeEfI7FpWm3miZmB92YVTyx5xcyG1m2JY9J1TgHB1AUPOgPtiR1TXVpnhWQfDHLaddC11uqm95vUNKG5RLlaVNJyJVgAqo0FCQqvHTKNqllYm0k8UgnxEY3d75RqFEJnJco5uMnEO8oVmB3ExrVl24xNNhcu6hxJFQUqB10qNR3GkRnsQL7bH0uL9Ls1Xos2g4gEHChZ7KfRqPMZHiOMemzvakp5z0G0E7mdQcPSGEOEcKeq5xporUcoorMatg2584XmkqNVkY1yhSngkE0CVJApmFBRzhu2m7NkWi1vGqNzbYq04MsVMwhRHDkfVPZWAHqCMcuztyRLy6mbSS6Jpg7shKaqXTKpqQEqFKGpz14x2VtgtCcys2zFkHRxwKUM+OWFA8VEQBsMVFs3tlJT+8TLTR5KWMX5RmfKMveujbk2Kz9oolGzqhCgDTiKNYQfFRjpI7NbHlzV1b06vjU4UV/DTLvUYAtra+UJJN1Eu27MKHEDAjzV0v0w0bNb4OWnKKmHG0tfOqQhKST0UhOZJ1NSeA0hZt96WasWeVLyzcukI3acATiOOicyBUnpczF3sZkt3Y0t9oKX+ZaiPZSAHeCCCACODHMEAY7dVvdXmtOXOQfbUseOBX+dRjgpplyyj0vUn0a9Ui96sw2EE8yQtv2AoiRbbGCYdTyWfbn8YAhgxZyd5ZhvquqI5K6Q9uftirimvfa/o8qtQPSV0E96uPgKnyjgOiZc3htdKS22mXlh88ttNCvPOqtSVEYRnkASI3xhhKEhKQEpSAEgZAAZADshK2PXUElZrZUKOv8Azzldcx0U+CaZcyYZrx3iZkpdcw+rChA8VHglI4qMdBX3yv3K2a1jmFdJVcDac1rpyHAdpyjB73bWp601FpgFhihqhCsyOJccy6NOGQ74gTC37Zm5iaWCUjJCCchXJCK/VSOkojWh5x1/sguvt2XJdJS1APOfWIzNSNG0CppzHOAGf5OtlJXOTDykhRabASaVoVqzIPOgI7jGn2VcLBMTE+6pSpt4OBIxdBtJFEIFBmQkJBVzrF3dG6jNnyyGGRkM1KPWWrio9p5cBlFzUEc4A+KzZTpS4vCSG1YXKZlJ5kagGhz7DEONGmFehW262cm31EEcOkcv1VHcTFffe5gaq+wOh66B6leI+z2cO6AKKw7UWFJayViISnEqgBOWvAQz2lLKlx88/LoURXBRxSvZ76UhPkLOK2X3RX5kINe1Sqe6sTLKR6Q6px5WNetCcz29w5Rcpuuk1XGRVtqqinOUSaiXbmK1bpyWMge6tD5iI7ctMSbgelnFpKcwpBood4Go8xF8BHMastHCccS59zMjq5Ql5ePY0LZ1t0Q+UsT+Ftw5Je0bUeSh6iu3q90a+DWPke1rDC6qQKL5cD+xh42RbWlS6kyU6olonC04rVs6BKj/AC+APq92mNfRKmWJGvTdG1ZiMW2i6JaW3a0shO9ZUkvJKQQoA9FZHGnVPYRyiRJ3/em2UOIUG0qHVQAMJ4prrkY1CblUOtqbWApC0lKgdCCKEeUfO1gSqpC0Jqz1k0SoqbJ4jUHxQQfAxXJhvddKjVRKjzJJPtjpBBHMg8NpczurvpTxfmAPBNVf5B5xqdz5DcyEq1SmBlsEduEV9tYybayzj/seS/mKCj+IoTp4mNwSKR0HMEEEAEEEEAZFt9bLRs+cANWH6E/lWP6DFtfJsek4xo4hKh7vhEzbbZm+sd/KpaKXR+FQB/SVRTNzfpFlWe/x3W7V3pGHzqkwYK+FS3JP0y05GS1SpYUsdhOfklJ84a4qtnjG+vI6o/4DSqdnRQj/ADGOIG2Wpabcqwt51QQ20nEo8gOQ4ngBxyj5dv8AbQH7XmEpAKWkqoyyNc8qq5rPkNBxro/yhbeWfRpBqtXTvFgcc8KB3YsR/CIU7vXfal3FuqpRgBsK+ss03ivNQQI6D2WP7Ms2lRvTllxWr34R/T2w7bAro7mVVOuCrsx1CdQ2D/mVn3BMZntDeLsyxKpPKv3lkJHkPfH01Z0gllltpAoltCUJHYkUHugCmm7z0M7SlJYIT+NScRr2AKT5GE29F71tWRJT0spRSl5OL7aTvEKrXmRXyjiQHpE/blnqVhW9hcbr/wBsCvd1PCsUtw7PXM2VPWNMJLcwzVTaVihzOJJFdQHBqOCxzgBN2lTKZlLM62oHGpQJTwJ6Qy4EGuUWD9vZScwrNt9JZeB0z4nuVi8KxmzhWjE2cSc6KRnqOY5iL2Wf3lluoOZYdSsdgXUH2++AGe1bLblJSYYRmVoU8SeCQtCUjtpWngYzxmVWRiRnTPI5jtprF+i1lvS8064c92ywPzV/yVPfFJOyqmVooSCUIWDoekkH2EkeEeo4z1OPOOhZsT0ygCqCtJFQaV9oiSi31cWV+H/ERrNvFolz8w+IEMCF1FQag6EGNujM4+Sx/vgx78Ql54fgrRa6jow4e/L4RV2tJurJcLWAAZ5gnvNIZ4CIms07sjicv6IoXqt5jH+zStiG0X0loST30zKPm1E/SIHf6yRQdoz4GKnblJejz8jPDLF82v8ACa/0qI8IypuaXZ862+zkUKC0cu1J7DmO4xtO2eYRO2E1NN5pxtup5gKBSQe0FVD2iPn5wcJOL7G5GSnFSRFj0YaxKSn6xA8zSINkv42GlfWbSf0iL+7EvjmmhyOI+ArEeD0VNtp9JvbKtDqyraSeQwpU571JEbKIxzZj/FW/ac3qEYm0nXVYSM/ut+2NjjoCCCCACCCCAIFvWaJiWeZP+K2pGf2kkD2xkOy6ZLtiPsnryr9acgqh95X5RtsYzc1gS1v2nInJMylTiAdKnpj2OK8oA7RD2Q0/t2frWu7NPzIiapBBIOoND4Qv3TtlMjbk26vqmWcXTnhQlyn6CIA4vRMCavK6Qapl0hI70JAPkpR8RHheh8NqlGBo4+FK7aKxf1K9ghe2fzqnZ95xZqtxK1k8yVAn3xM2hPlualF8E5+SgT7IAr5ybBtxCickzDQ7gkpEfWEfGl53CJ15ST/iEg+0R9XXJvGmekWJhJzUkBY5LGSh5+wiAELbBdqYZeataRqHWBR0JFapFaKp6yQCUqHKnIxe7NdpjVq4gWt1MNIBVoUkE0qlWtK8DzGsPhEKlmbPZaUnjOS9WS4lSHGk/RqxUIIHqEEVoMuwQBje1u7jTzjs9J54XC3ONeu04CU4yPqKI62lc+OSDY8xREyg6LZ9qVJUPcYcdqbrshbkw4yooLgC8qYVBaQFJUk5LSSDVJBBhAemKrUoAIxV6Ka4RXgKk5QBYqVSUbaHWddK/ADAn2lXlEy/oCZoIH+G02g94T/rFbZlpBtxLqk4y0Bu0+rUaE9gPSpxMRXplTi1OL6SicSieNfhAE1Fk71vG1qMlIPPsPbyjrZ1qLYVhNSnik8O7kYuLCQihU3kDTEg8D2dke9p2Ul4clDRX78xGtHTS2K2p4l/DMyWojvddizH+iXLzCVpCkmoP+/OPSFKTmlyzhSoZesPiIa23AoAg1BFQYvae/xVh9GuSnfR4byuqfBWXjlsTWLik18DkfhDBY9v727M7LKNSw60pFfquOJNB3KCvzRXTjeJtY5pPuhRlLTW2282Oq8lKVD7q0rB8x7YzfiMMWKXuaGhlmDXsa/dj+5y/wD2k+6G2wJkMNzUydGWFKFedCf8vthasljBLtJ+q2kfpES78Tvo1gPHRU06lsdwNT7Eq84zS+T/AJPFmlMg6+quJ94+IQAK/mKo1WFvZzZPo1mSjVKENBSu9fTPtVDJABBBBABBBBABGPbTR6Fblmz4ySs7pw9xwmv4HP0xsMZ7tysL0iynFgdOXUHR3Dor/SSfwwBCvRJ7uacHBRxj8WfvrGTbTpMpdaeTUYklBI7P3CiPCNWVaHplnSU5qpTe7cP2k5GviFecIe0pusnWmjiT3ZKH7RwCpcNJRNsK4OhxPkCaewecMW0+RxMNuD1FUPcofuIpbrfQMu/yJoBXYlwJT7xD/ajCH0uSyjmpFfCpAUO5QHsjoEjZklt+d9GnElTU42WgdCFJ+jUlXBQKcNRxNDxjXrkXCnLImVJZcTMSTp6SVHA42eCwD0VUGRoRUcMhGabN7LRMLcs95W5mmnN/KO8UuJpjRT1kqCUqp9kkRsG0Zc83ICZlXMExLjG4lIxIWmlHBhUMwOsMq0BgB1EVt43yiXUsaoKVeS0/CErY3tGctJt5EwUl9pQV0QEgoVpkORBB7xDreZFZV77pPlnAGKfKOkBvZSYTo42pFfukKHsX7IxuN52qM+kWE25qqWeSD3GqfcpPlGDQBMkmvm3lfVSB+ZQHurHSQXRxNcwTQjmDkYspOX/gif5swhHglKj71CPN+zMEyhCa4SQR3V+FImrrk/MvdEU5peV+zO5SZR/jgV7v3EMoNYgW5KY2jzT0h8fZHWwJrGyBxT0f2/32Rt0rwrXV2fVf9Mi1+LWrO66M72tZgdT9sdU/Duitu9PFKi0rwrwPEQwwvXglcC0upyzz7xofGPOph4cldHtz90d08t8XTLvx9mMBhPsWR30y039ZYB7q5+yGtEyFN4+aa+yKW4reKeZ7MSvJJit8RaezBY0Ca3ZNf7oh7UpbfTdlWWnsU4PvEA+QSsxeXekt7Mtp4YsR7k5xWXN/6heacm9W5YFCDwr9En2BaoyTTNlSmgoNI5gggAggggAgjzffShKlqISlIKiToABUmOJaaQ4kLQpK0qzCkkEHuIyMAesR5+SS80tpYqlxJQodihQ++JEEAYlstQpLVo2U59JLuFxvwOE07CUg/jiHemz99KPIAzw4h3p6Q91Itb7f9MvDKzwyZmhu3uVckKr4YF96TFneKQ3MwtI0JxJ7jn7DUeEAY7s8eSpb0svqvIy70/GhJ8IYr8vOMejzLZ6TaihXIhQBoew0PnCreWVMjPhxsUFQ6jl2p7q1HcY0CfZRPSRCNHUYkditR4gih8YAULTtNLym5+UVu5lkhS0VGLo6KH1wNDThrpH0Lca9zVqSaXk0xHout64VUzFD6p1HMHvjALj3EZtRpxhLno86ySaKqUOIrTMapUg5EjgRlDDdS6lsWJNhxMsp9lXRdSypKwtPMCtQoagkDloTABatkqu7bbUwgH0N5RGWgQrrtntRkocwB2xvE6xvmVpSR00EA6jMZHLUcYrrdsJm05MtPJOB1IUKii0GlQoA5pWK6d44xBuAHmWDJzObsrRCV8HG/wDDWPAYSOBT5gVF4LqESE9LJVvd4yVJA6wWjpJFKnrECndHz/fa65kJhLBri3LS1V+spIKh3BVR4Rol2r2zhtLfuNqTKuTCmAoppRYqSknWpFag5V7ohfKMlcNoMr+uwP0rUPiIAUkpHokiBoXXFK+8CkAd9PfE5cqC4lf1QR5/7MVVkOY5F5A6zC0vp7uqr4GLptdQDwIrGx8O2yjKL90zL1+YtSXs0ckRRWB0HXW+XwNPjF8Yo5cUnlDmCfYDFu9YnXL74/JVo6wnH7Z/BeRFtOXxtLHZUd4ziUICIsyjui0yvGW2SaKCXm6SR8UDx/5ix2YyeKYW5wQinio09wMKjzqgC3XohRNO3T4Rp+zyzN1KYyOk6cXgMk/E+MfNXW79q9lg+hqr27n7vI+ytoehyM5OnIttlDf31aa/aKY77A7B3Nml9Q6cysrqdcKeinzOJX4oW9rS1hiQstr6WYWHHAOZNEg9mIk/gjZbJs1Muw2ygUS0hKE9yRTz4xASkuCCOCYA5giPJz7bySppaVpBKapIIqDQioyyOUSIA6rTUUOY5R8u2zaU5YVpPsyrqkNheJKDm2pCukmqTUHI0rrkY+jr0b4SrqpdRS6gY05A1w5lJB1BAIjIZy9UnP0FpyYWoDCHmiUuAa6VHfStMzlE9ennZFyh1wQzvhXJKXQtrpfKEYdoidRuF6bxFVNHvHWR+rvjVbPtJt9AcZcQ4g6KQoKB8RGATOx2Vms7Nn0qUdGX+ivuqAD+mF5d2bZsdwuIQ+1TVbRxtn72GoI7FCIZRcXholUlLqjctsN2fTLMdCRVxn55HPo9YeKajvpC9ZNq/wBoWTLzNausjcvc6igqe/oq/FC/dn5RCgAifYCxoXGqA+LajQ+BHdHlsstuXRac3ItLxSk5UskgihAKgmihUEJJT2lAjh0iX7sP0iXKkirjXSHMj1h8fCF/Ztb2FRllnJXSbrwVxHjr3iNJmZcoWpCtUkpPhGVX2u2ZZ3ftVDalVy9RWvgDqPKALi87DshNt2hLZEKBVyCtDUfVWKg9pPON9uZe9m0pZL7Rz0WivSQrik+8HiM4xa7N4m55ktugFzDRxJ9YfWHx5HwiklpqasKb30uSphZoQeqsfUXTRQ4K/wBRAH1HHGGF65l+Za0mQ4wrpDrtqPTQe0cRyUMj7IUdql2LRFZqzZl8ZfOsIcVnQddtNaVpqka6jOsAOFvWLLJlnAsoZRvRMFaiAkOBYcxVOlSM+884wXbXfiXtCYaEtVSWApJd0C8RB6I1wimp1rCPattTL6v4h510g6OLUqh7lHKILaKkCoFeJNB4mAL+4oKprd0JS6hba+wFJzPYDSLKyVHd4TqglB8DEaz67stS9UNq+lepRbn2U/VR2cePKLGXl0oThSKAf78Y1vh9U09/YzNdZBrZ3PUxStp/jldifgIuaxSSs4gTDy1KAGQGeumnPSL2oazDPuU6E8Tx7F2IrbXtgNDCnNZ9nae3siDaF5K5NCn2jr4CKRKVLVQVUpR7ySfjFTU65Jba/wAlrT6N+qz8E+71kKmphLedCarPJI1Pw7zG+3XswOPoQAAhHSPIJTSg9whQufd70VgBQG9V0lmmY5JrxA95MMl5rW/s+x3na0emvmWudDWp8BiP5YxjVINxh/at4JmfObMt0WuXFCKeGJfeRG1xhtyb/WfYtmoQVF+Zd+dcQ1Q0KqYUqWeiKJAFKk1rlC5bm1q07TWWZRC2knLdsBSnCDl0lgV8sIgDaL4bT5KzgQ64FujRluil+PBA+8R4xhl6Nqc/arol2juW3FBCWmyaqxGgxr1VrpkOyPezNikyU72eeakmzmS4oKcP4QaV7zXsi+kHbLs1QVJsqmphOkw+SEg80pFPcD2xLXTOz0oisthWvMzaLtWImTlWZdGjSAmvM8T4mp8Ys4S9nM7MzKHJqYcJCzgbQMkJCdSEjmcqmpyhzpHmcNknFnqE98VJHBFY+d742N6LOPNUonFiR91WY8q08I+iozHbNY1UtTKR1fm19xzT5Go8YuaCzbbtfDKutr3V59hXm9nL4CFMLbfC0BxASoJcwnjgUfcTHjK3ttGSVgUtxNPUeSSPDGK+RitvI2Zix23kEh6z3MJKSQrdOHomoz6K6CKKydrk62ndvlE41oUTCceXYvrA9pJiaeqcZOFsVLBFDTKUVOuWB5mL1SE5/f7ObUo6us9FffwV+oxFlrh2Yp5t+z7QVLPIUFoRMDLECCBi6Jp4qiG5eyxHUNqU1MSylg4w0oLDZFOC+sk6gjkchEli7DEyKyE6zMHXdK+be7glevsjxt0tnD2nrdqa+VuH++kkMaHk0IcFFFOYxDt7R7oV5mWS4hSFgKSoUIPGFdizptJWlCHgWiA4lIV0TwqBpxgRb7yDRRqeSk0PwMcl8Pl9EkzsddH6k0K94LsvSDoeZKt2DVKxqnsV++hhmsC+bM2jczISlZFCFdRfdXQ9nlE0XmBBDjQIIoQDkRyoRCjbt3GV1XLEoOpbUMvwq4dxiCWkuj9JPHVVS7ljaF0ZiSdEzZ61gpzASfnE9g+uns9hh1un8oUCjdotEKGRdbH9TeoP3fKMwsq+MzKEIX00D1F1qB2K1HtEXyras6e+nTuXPrHI/nTkfxCKzTXRk6eTV7Uu7Ytt9NDjReP+IysId7MSVDpH7yawi2x8nGYSSZaYbcTwDgUhXmMQPshZd2bBXSlplKhqK5n8yK+4QN2Ja7Ao1MOgf+3MqHvIjh07PbHrYaPRl1Ec23m6eWMH2RAnbm2qynE6242kcVuIT/UsRMck7bX0VPzBHbNEj+uIblwpg9KYeabGpU44Sfb+8elOS4Z5cYvlCu8+skhSiafar7a0Mcykkt1WFtJWrkBX/gdsX65SQY6zi5pY9VsYG/FRzPhAmaemRu20olmDqEAgH7x6zhjqUpvC6huMFl9Cmfs7CpKEq3jpNClHSA7MQ6yu7LtjRLm3LEvR14AvEZDgj91dvCPKwmpWTFUJU45xcUAD4CvRHtic9elXqoA7SSf2ixHR3S7Y/wBleWrqXca5CTLriGxqogd3M+Azg2o3HcnX2guZYlZOXQEoxqqok0xKwZcAAKnh2wqSc3Ouq+Y3xNKfNJUNe1I+MTF3HfHzk26zLDUqmHhi8qkxL8nGH6k0iP5qUv04NkeVu5Ykp1i9aDg/+tryyNPFUTnNobqU7qSZZk0cEsoGI+NMz3CsSbZuNLyKQ9NzJDASCSlNFuKOjbaSTU0zKjpXvonTu1stVTZ0s1Kp03qgHHz24lZJ50AMet2mq9K3M8qOos9T2oZ5S5c/OrC3cScWi31EE8cknpHLPIRRKssmZ9HaVvCXN2lQFAo1pUDlWp7hEi5FoPliatOZdW66R6NLqWomi1iq1JrphTy5kQ07H7C3kwuYUOiyKJ+8ofBP9QizVqZOuVj6JcIr2aeKsjWurfJq9kWamXYbZR1W0hI7acfE5xMgEEYreXlmulhYQRV3lsgTUq6ydVpOHsUM0nzAi0jgwTcXlBpNYZ8/3MIL65V7JE0hUusHgTXCacwoU8YzRha5CdBUOnLu9JJoQShVCM8iDQjxjVto1kmVtBS0dEOEPII4GufkoV8RCltekAp9meQKInGgs00DiaJcHuPiY0NalJRtXdFHSNx3VPseO1i6bcrMtvSwpKzaA61TRNQCpI7MwoDkqnCKZF3FGzxPMrJ3b26eToWyaFtYIzwmuGvBQ7cnpKv7QusRq9Zznjg/bCr/APOKvY84HjOWevSbl1BINPpEVKdeNCT+GM4vjxsvvWu0ZWZbUtSZ9tgoS8D01pNcCjzWhWVeShzMZ/J7V7QWoNOoZnCTQIdYSpRPIFABrEDZfbKpO1pdROEFe5cB5L6Jr3Gh8IL4Sxs62nSkU3UwHUUyyJDgA7KGnhHcs5hDfdqekLSfQyWjJTOIVbxqLLtD0kpJ6TTmtBnHteN2yJWadlnPTWltECoDbiDUAg550oYpttcuGbUbmmaJ37bb6Sn6wNK9/RB8YibZSHZqXmwMpuVad8aUI7xlE61Nq+ohenqf0jZaNyJH0RqaXPJTLvUDanWFamuRwklJyPAaQuTeyxt1ouyc03M9NKMLOJSgVVpUEZDLiYtp1e+ue0f5D1PJxQ9y4q9nNtLlrHtdxpRS4AyEkajGVIqORoT7IPUSl6+oVEY+noRFbI5po5zUm0v6q5lKFjvA0PjEyX2e2uTham2l5VoicScuOVYo7m3OTPS9oTDjih6KyXABSqlELUKk1y6OfE1iZscH8a+v6ko+qvLo0+MQN5ZMuhP/AP4O0VUDloyyAfrTo9ya1jhGxl9ypTNy0woZlLTwWunPpRT7KbsMz8+GJgEt7tayAopNQBTMd8ddm7ZFtyyWyRR+gP2Rir5prHYvD4yGsrkZHrh2fJuKbmbRYS6jJQwOuKB10A7RF7a9x2JRIemJsIlilJSvd9NZVUhCG6k1AoTXSvYYze89Zu2n0pz3s2UDxXhEMm3S1VPWmmVR1JdCG0J4YlgKPjQpHhE8dVZBYj0/ZEEtNCXWXX9wdvvZDX0cpMzBHF14Ng9tG60hgutfVpyVnppMhLMIlWhuzhK1lxZogFS9QDqKVzEKO1qy2pJcrJNJSCywFOqAFVOL1JOpPRGugIjta38Jd6VZ0XPPKfXzwI6KAewmihEcrrJcyZJGqEeEOGze/k68ienZp4liVZOFsJSlBWrMCiQNMNM/rRnmz+yF2jarKXSVgr3rpVn0U9JVa8CcvxQyWwfQLsy7Iydn3C6vngFCPYG/MxHuVWRsaen+q4/SUYPHPrkf79SIiQ5vXaTtv2ymXZVRlKi22dUpQOu6aa1pXuwiEe1pVsza2pUKU3vN21U1UvPCDlxUc8ucaBs5s11iyZ6daaW4+8PRWAhJUoVpjUMIqAK6/YiJs7ue9LzCpycl3GmpRBdSHUKTjc0bSMQFczXwEdSy8I42ksst70NiXRLyCKFMqii6aKdX0nD25mnnGzXKsL0STabIosjGv7ysz5aeEZLcGylTtoBbnSCFF5wnia1A8Ve4xu4jQ1jVcY0rtyUdKt8pWvvwEEEEZxfCCCCAELa9Y28lA8B0mFVP3VZHyND5xmUzK+mWPMs6uSahMtc8BydHcB0u+PoG0JJLzS215pWkpPcRSMGu+76FaAQ6OiFKYdB0KVdA17NFeEaVH+WiVfddUZ93+K6NnZ9GVGw+1Eibdknfop1pTZH2gCRr2Yh3kQs2NMLsy1UFeRln8K+4Kwq8CmvnBacquyrUUkdaWeCkHmAQpJ8U084YdttnJE63NtZtTrSXkntoAfGmE/ijNNArNqdlei2s/gyStQfbI5L6dR3Kr5RdbaEB4yM+nSalk4qfXRSvjRQH4THjf0+l2VZs9qpKDKOnjVvqV8Ao+Meyz6XdccVyExT8C/hVYH4YAo733xROyUg1gWHZVstKWaYVCiQKUzr0RrzMWN5hvrAs17iw47Lq8TiTXwHtibc1Qmbv2nLkArYKZhBoKgZFVOPqH80RLrjf2BaTPFhxqZT49FXgAknxgC6ucre3WtJv+WvGO75tf+UxQ3IFbHtkfYYV5OGLfZA4F2fbDBNMUviH5XAT7oq9moxSNsJ/+Jip90qP+++APPZveuXlZafYmEvETTaWwWUpUoCiwT0iAD0sqwx3ClpFCLQclPS8aZJ2vpCGgmhA0wGuLLyrEPY3Mqbk7XcQrAtEuFJV9UgOkHPjWJNyb3Tk5I2sZl9x5KJNVAqlAVBQrkNaAwAn7N73os2ZcfW2tyrKkAJoKElNCSdBl7Yu9h9jF60TMlSQmVSp1QJGIkhSRRPIVJJ4ZDjHpseZTuLWWsBSUyagQaUzCjofuxE2Su7tNpvabuRcp3qIp7oAhbMZb0m25ckVq6p4/hxL94EWFmI9PvNXVJm1L59FslQ8KIAjvsSSG5ibmlaS0o4vxNPgDHtsQSETE5Or0lpZa6/aV8SEqgDTrybH5Kem3Jl6YdxuEdFK2wBQBIA6JPCMg2vTSTaCZVoEtSbaJdCR9kVVpxqaH7seGy5veWol901QwHJp09iElVfzERabLVb+05i0X+rLIdml/eOKg78yR92AKibtV63J6WYUW2BRLDKelu2wBpxJJp7hlDBtgZTKtydlsYlIlkY1mh6S11zNOOqqcMcVeyqSVO20l5VAltS5pw8BQ18sSgIf7o7V5qdn367pMiylx5at2ce7TXCMRPWOXDnAGd2Jtdn5KXRLM7pCG6gVaqrMkkmpzJJrpD5e68UyuRlGJlYU+4n0h6iQkJCid2ggaUGZ7QIQrryhta2FOvfR41TL9dA2k4sPd1UeMNLSV2paXH55yp+ygfsgUi9oq05ucuIlLWTaioLlml7KbC3EnvVDpvnF24Rkke8+MO0dGmglISkUAFABwA0Ed4q2Tdk3J9yzXBQiorsEEEERkgQQQQARjG16xd3NJeA6L6c/vJyPmKHwMbPCptMsX0iQcoKra+dT+HrDxST7ItaSzw7U+3BW1Ne+tmH7UpXfy8naA6ykejvn7bfVJ7VJ9wj1ePp12knV2znsJ57tzTwzA/AYs7EYRNyc1IuOIb3gS60txVEJcQRx4VSad1Yk3Ys+RsxqZbdm1TYmW9242y2QjvC1HrCpFe3SPV2nmrXGKycpvi605MWLkfxVk2lJHNTaUzjQ7UZLp3poPGJOxv58T8ia0mpZWHLLEjTx6Xsi5sq8EpJKKpGRShZSUFx5xbiiDrlpQ8RHKL9TqhgYKWgcsEuylPlhBPtj1HQWvnoeZa2tcdSNsgupOtzDqXpV5DEww4ytS0YUgkVBOKh1FMhxiZcHZ/MSRm0TqpdpqYlls9J9FammE0ByGscixrVmsymaXXitSkj9ZHuj2Gy6aAq8uXYHEuOj4A++PfylcfXYjz81ZL0wYvyOzzcJcQq2JZoOpwOBreLxJrXCaAVFRF9dhqzZFiZld+46ZppTbkwGiABQgJQjMnrFRJ5CPZOzkKaW41OMP7umNLPSw17Qrx04GKGes1pnrl9XahkqHmIeHpI8ybG/UviKR1ZulZaEqSLQnMK6YwhnCFU0BB18axbWbeCzJdp2zm2322ZltWN8lKnlKyA6IyCaYqD2ZwvWbMMzDhbl2Zp5wCuFKWwfIqr7IvWtmL7km/M+jupmEvtllpVN7ukjCscqqxk/gERz+WS8uWe4fMN+bCJl3GrKk2JtluZmSJtsNqUpkVSKKFRhGfW9kRLHsmzJeWnGG517+LQlGNUuroBKirhrXThFVa8qmVSFTMtOMJJoCsN0Pd0s/CPOz0sP03fpGfEsmn5hl7Y97dJ7s8Z1K7IvrvXek5aSnpdu0my5NpSgLU24gJAJqCM61qYpZfZ1MtsOMM2pIBl4pLgD2Eqw6A1RioK1w1pF/IbPS6hbiphDLSNVuCia8q4gB39ojqNmzi/oJmUf+48K+6ntjvg6Z8TOeNqFzDJxI7PzLWRN+hK9Nmpghhamh0UoBClpTiIKhzPGoyyikcsp6zrvOhbS0Pzz4QoFJCktt88sqkH80Wjtx7RYzS04O1pdf6FVjqm9dpS5op19PY6kkeTiY69CpfpzTC1jj64tFNdtXoFgzc1o7OrEs1zwiuM93WHeBFJZl5m5aynpZoFUzOLAdVTJDaeqgH1lKNTlkAecO8xfnfoS3NyktMoSSUgoKCK6kFJoCewCPCWvDLMHHK2dLsu8HCVOFJ5pC8gYj+QuzjH8nv52rHJ42TZJsyzVJcGGanqFSNFNsp0CuRWeHLuh62N2FRLk0odb5tHcM1HzoPAxm63HZl/pEuOuqAqcySch4e4R9EWHZSZaXbZTo2kDvPE+JqYn1CWnpVSfV8kFDd9zsfC4J8EEEZRphBBBABBBBABHVxAIIIqDkRHaCAMIm9nM2Zp1pplRQlZCVqolBTqM1a5Hhyj1mLmykpnP2gy0Rq230l91Nf0xuNI+dtqezaZcthXojKnBMgO9EUSk9VeJRoE5jFmfWi9LXWtYXQpx0daeX1Pd6/tiS2TEo9NqHrOnCk9tFf8AgIjDbXPundSEoyzXRLTRcX+36YZbp/J3bRRc+6XD/KaJSgd6+srww98avZFgS8qjBLsoaTyQkCvedVHvipKyc/U8lmNcY+lGOSl0rxz+cxNKlkHUFeE+DbIy7iRFzI/J6YJxTc0/ML40ISPNWIkeMa1BHg9mK27d83cm252TStUkujcy0SVU7annqCdDloqLu2ZFFETEuoLl3hiQpOgrnTs/5HCNHtCz232ltOpC21pKVJOhBjHLLdNhzarOnSV2dMklh1WjZJ4nhmRi5GitCYArb0Sze4W6U0cbFW1p6LgXonCoZ1xUjQJTafKs7mWmXsT4bSl94Jqyh3CKpWsZJUTXsHEiFO+tz1KUhlxRDOLHVOrgHVAOg1qfDnHRmzm0N7pKEhulMNMj38+8xwFbZ0rvnXnJmj00h1aFrWQoChOHAOqlBSQRSGeybLVMOBCfE8EjnFDd+6u5fUJeuB6nzeZwqHEH6tCa10yzixvrbypcJsmz/nJ2YoHlp9QH1QeBpXP1U1Opy6CJeJ9VsziLKkiUyUuazDozCiDma8c6gc1VOgEME98nyzlj5tT7R4ELCh5LST7YabgXJbsyVSyminD0nXOK1f8AiNAOXaTDNAGLzGyK1ZWpkLSWoDRC1rQactVJr5RQz+0O3bOOCeZS4jSrzQKT3ON0BPfWPoaPN5hK0lKkhSTkQQCD2EHIwB8+MbU7MmP75Zu7UdVy6h7uifaYtpK7lmzxAkJ8Bw6Mviiu4VAJ8AYYb47B5SZBXK/wrvICrR70+r3p8jFDsk2UzEpaLjs42AGE/NKBBStSssST2JrqAQVCJ4am2HEiGdFc+UXdxtnb8vPbyYSnC0klCkqCgpRyHaKCpzHKNTjikcx5tulbLdI7VVGpYiEEEEREoQQQQAQQQQAQQQQAQQQQAQQQQAQQQQARSXvuozaEsph4ZHNKh1kK4KH7cRURdwQBi12LcXKuGxrVyKcpWYOlPVGI+qdAeHVPCLOfsdxp3dFJKiejQZK5U/3lDff64jNqS+7c6LialpwDNB+KTxHxAjK0bSZ+y0KkJqX302gBMq6elUK6IPNwciMzodIAYL1XmTZDQZZo7aT4CUpSMW7CsgacTXQesewZ3ey3Z2ZJCpmZ6c6/m4ompQCalNeKic1HictBELZls1W0s2haB3k66cQCsy3X2bwjLLqjIRpsAEEEEAEEEEAEEEEAEEEEAEEEEAEEEEAEEEEAEEEEAEEEEAEEEEAEEEEAEEEEAERZmzGnHG3FtoUtoktqUkFSCRQ4SdKiCCAJUEEEAEEEEAEEEEAEEEEAEEEEAEEEEAEEEEAf/9k="/>
          <p:cNvSpPr>
            <a:spLocks noChangeAspect="1" noChangeArrowheads="1"/>
          </p:cNvSpPr>
          <p:nvPr/>
        </p:nvSpPr>
        <p:spPr bwMode="auto">
          <a:xfrm>
            <a:off x="4538663" y="-114300"/>
            <a:ext cx="3048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Arial" charset="0"/>
                <a:ea typeface="Gulim" pitchFamily="34" charset="-127"/>
              </a:defRPr>
            </a:lvl1pPr>
            <a:lvl2pPr marL="742950" indent="-285750" eaLnBrk="0" hangingPunct="0">
              <a:defRPr sz="2000" b="1">
                <a:solidFill>
                  <a:schemeClr val="tx1"/>
                </a:solidFill>
                <a:latin typeface="Arial" charset="0"/>
                <a:ea typeface="Gulim" pitchFamily="34" charset="-127"/>
              </a:defRPr>
            </a:lvl2pPr>
            <a:lvl3pPr marL="1143000" indent="-228600" eaLnBrk="0" hangingPunct="0">
              <a:defRPr sz="2000" b="1">
                <a:solidFill>
                  <a:schemeClr val="tx1"/>
                </a:solidFill>
                <a:latin typeface="Arial" charset="0"/>
                <a:ea typeface="Gulim" pitchFamily="34" charset="-127"/>
              </a:defRPr>
            </a:lvl3pPr>
            <a:lvl4pPr marL="1600200" indent="-228600" eaLnBrk="0" hangingPunct="0">
              <a:defRPr sz="2000" b="1">
                <a:solidFill>
                  <a:schemeClr val="tx1"/>
                </a:solidFill>
                <a:latin typeface="Arial" charset="0"/>
                <a:ea typeface="Gulim" pitchFamily="34" charset="-127"/>
              </a:defRPr>
            </a:lvl4pPr>
            <a:lvl5pPr marL="2057400" indent="-228600" eaLnBrk="0" hangingPunct="0">
              <a:defRPr sz="2000" b="1">
                <a:solidFill>
                  <a:schemeClr val="tx1"/>
                </a:solidFill>
                <a:latin typeface="Arial" charset="0"/>
                <a:ea typeface="Gulim" pitchFamily="34" charset="-127"/>
              </a:defRPr>
            </a:lvl5pPr>
            <a:lvl6pPr marL="2514600" indent="-228600" algn="ctr" eaLnBrk="0" fontAlgn="base" hangingPunct="0">
              <a:spcBef>
                <a:spcPct val="50000"/>
              </a:spcBef>
              <a:spcAft>
                <a:spcPct val="0"/>
              </a:spcAft>
              <a:defRPr sz="2000" b="1">
                <a:solidFill>
                  <a:schemeClr val="tx1"/>
                </a:solidFill>
                <a:latin typeface="Arial" charset="0"/>
                <a:ea typeface="Gulim" pitchFamily="34" charset="-127"/>
              </a:defRPr>
            </a:lvl6pPr>
            <a:lvl7pPr marL="2971800" indent="-228600" algn="ctr" eaLnBrk="0" fontAlgn="base" hangingPunct="0">
              <a:spcBef>
                <a:spcPct val="50000"/>
              </a:spcBef>
              <a:spcAft>
                <a:spcPct val="0"/>
              </a:spcAft>
              <a:defRPr sz="2000" b="1">
                <a:solidFill>
                  <a:schemeClr val="tx1"/>
                </a:solidFill>
                <a:latin typeface="Arial" charset="0"/>
                <a:ea typeface="Gulim" pitchFamily="34" charset="-127"/>
              </a:defRPr>
            </a:lvl7pPr>
            <a:lvl8pPr marL="3429000" indent="-228600" algn="ctr" eaLnBrk="0" fontAlgn="base" hangingPunct="0">
              <a:spcBef>
                <a:spcPct val="50000"/>
              </a:spcBef>
              <a:spcAft>
                <a:spcPct val="0"/>
              </a:spcAft>
              <a:defRPr sz="2000" b="1">
                <a:solidFill>
                  <a:schemeClr val="tx1"/>
                </a:solidFill>
                <a:latin typeface="Arial" charset="0"/>
                <a:ea typeface="Gulim" pitchFamily="34" charset="-127"/>
              </a:defRPr>
            </a:lvl8pPr>
            <a:lvl9pPr marL="3886200" indent="-228600" algn="ctr" eaLnBrk="0" fontAlgn="base" hangingPunct="0">
              <a:spcBef>
                <a:spcPct val="50000"/>
              </a:spcBef>
              <a:spcAft>
                <a:spcPct val="0"/>
              </a:spcAft>
              <a:defRPr sz="2000" b="1">
                <a:solidFill>
                  <a:schemeClr val="tx1"/>
                </a:solidFill>
                <a:latin typeface="Arial" charset="0"/>
                <a:ea typeface="Gulim" pitchFamily="34" charset="-127"/>
              </a:defRPr>
            </a:lvl9pPr>
          </a:lstStyle>
          <a:p>
            <a:pPr eaLnBrk="1" hangingPunct="1"/>
            <a:endParaRPr lang="en-US" altLang="en-US"/>
          </a:p>
        </p:txBody>
      </p:sp>
      <p:sp>
        <p:nvSpPr>
          <p:cNvPr id="19469" name="AutoShape 10" descr="data:image/jpg;base64,/9j/4AAQSkZJRgABAQAAAQABAAD/2wCEAAkGBhQSERUUExQWFRUWGR4YGBgYFxgcGRwhHh4cHR4cIBwXHCYhGRokIRweHzAgJCcpLCwsGiAxNzAqNSYrLCkBCQoKDgwOGA8PGjUgHSQsKS8qMSwuLCwsKSwsLCksLCwvLCwvLC0sLCwuLywsLCwsKSwsLCwsLCwpKSwsLCwpLP/AABEIAOYA2wMBIgACEQEDEQH/xAAcAAACAwADAQAAAAAAAAAAAAAABgQFBwECAwj/xABKEAABAgMFBAYFCgMHAwUBAAABAgMABBEFBhIhMQcTQVEiMmFxgZEUQqGxwQgjM1JicoKSotEkU7IVNEPC4fDxJXPSF2Nkg6MW/8QAGgEBAAMBAQEAAAAAAAAAAAAAAAMEBQECBv/EAC0RAAICAQMCBAUEAwAAAAAAAAABAgMRBBIxIUETIjJRBRRCYZEzgaGxI3HB/9oADAMBAAIRAxEAPwDcYIIIAIIIIAIIIIAIIIIAIIh2razUs0p19xLbadVKNB/qewZxlNpbWZy0HFS9iy6iNDMLSMu2iuigdqqnsgDV7StZmXRjfdQ0j6y1BI9usIds7ebNZqEKcmFD+Wjo/mXhFO0VijltjIWoTFszynVkiqd5hRU+rvF504USE9kaLYtxpGVpuJVpBHrFIUv8y6q9sAZ5/wCucy7T0WynnAdCSs/0Nke2PT/1Lts0IsZVO0O/6Uhqvzfw2dMSTZQjdTLhQtxSiN2AUAnIU0VXPlDZJzqHUJcbWlaFCqVJIKT3EawBkytsNpNH56x3QOOHe/8AgREuz/lDSZVhmGH2DxqAsDvoQr9MMV4L+mWtWUkQhBS+kqUtSyko63gerxhltGxWJhNHmW3R9tCVe8ZeEAQbCvtJTlPR5htwn1a0X+RVFeyLyM0vDsJkHjilyuUd9UtklNfuqNR+EiKBVp25Yf049Pk0+vUlSR2qpjR+IKT2wBtUELNzdoMpaSKsLo4BVTS8nE+HrDtFR3QzQAQQQQAQQQQAQQQQAQQQQARHtB5SGnFIAK0oUUg6EgEitOFYkRwRAGN2L8o5ogCblVt8CtohSfyqoR3VMP1i7SrOmqBqabxH1VnAryXSvhGc7I2UNotaWcbQ8GXcQbWkFJoVpPWB+qIlz9zbGm+swuUWfWZPR78Oaf0wBsIVHMYlK7NZ6Xzsq1sSeDa1FP6ekkn8IiSNoFuSH9+s/foGrjYp+prEnzSIA2SF2+t92LMY3rxqo1DbY6yzyHIDio5DyBUJT5QkgptZWh5txKSQgpBxEaJCkk0J0zAiouJdN22Jk2raQq3X+HZPVIByND/hjgPWNSctQPGxroTlvuCctJSmpTVlhNRUdgPVSfrnpK4UFI2GybIZlmktS7aW206JSKDv7T2nMxne2ZmcpLltK3ZLEEvsskpcUSaAFSanAeqABQHWtRS92UXafkZANzBONS1OBsqxbtJpRFdCcqmmVTAFJtduTMWlMyTbKBu0hzeOKrgRiwgE0IKjlUAe6L2wCbIkgi0Z9DgTkhaxhISNEipKnKZcKjTPKKu/u1hMuoSsiBMzjhwpSnpJQTkK06y/s+fakzF2lIm2G5xQn7VmiCEOEql5ZOZKlpFN5QAkIFE5HLSoF9enazZb4SVyTs6hCiELU0A3iPAFzUmmlOEaZd6nozVGPRgU1DNEjADnSicgc6kcCTHzNtLvmuYnAhpZSzKHAzgogYk5KdARQBSiKilKACFtV4ppZzmXyTxLy/eVQB9aW5cqSnFBczLtuqAwhSgcVOVQQaRcNoCQAMgBQeEfI7FpWm3miZmB92YVTyx5xcyG1m2JY9J1TgHB1AUPOgPtiR1TXVpnhWQfDHLaddC11uqm95vUNKG5RLlaVNJyJVgAqo0FCQqvHTKNqllYm0k8UgnxEY3d75RqFEJnJco5uMnEO8oVmB3ExrVl24xNNhcu6hxJFQUqB10qNR3GkRnsQL7bH0uL9Ls1Xos2g4gEHChZ7KfRqPMZHiOMemzvakp5z0G0E7mdQcPSGEOEcKeq5xporUcoorMatg2584XmkqNVkY1yhSngkE0CVJApmFBRzhu2m7NkWi1vGqNzbYq04MsVMwhRHDkfVPZWAHqCMcuztyRLy6mbSS6Jpg7shKaqXTKpqQEqFKGpz14x2VtgtCcys2zFkHRxwKUM+OWFA8VEQBsMVFs3tlJT+8TLTR5KWMX5RmfKMveujbk2Kz9oolGzqhCgDTiKNYQfFRjpI7NbHlzV1b06vjU4UV/DTLvUYAtra+UJJN1Eu27MKHEDAjzV0v0w0bNb4OWnKKmHG0tfOqQhKST0UhOZJ1NSeA0hZt96WasWeVLyzcukI3acATiOOicyBUnpczF3sZkt3Y0t9oKX+ZaiPZSAHeCCCACODHMEAY7dVvdXmtOXOQfbUseOBX+dRjgpplyyj0vUn0a9Ui96sw2EE8yQtv2AoiRbbGCYdTyWfbn8YAhgxZyd5ZhvquqI5K6Q9uftirimvfa/o8qtQPSV0E96uPgKnyjgOiZc3htdKS22mXlh88ttNCvPOqtSVEYRnkASI3xhhKEhKQEpSAEgZAAZADshK2PXUElZrZUKOv8Azzldcx0U+CaZcyYZrx3iZkpdcw+rChA8VHglI4qMdBX3yv3K2a1jmFdJVcDac1rpyHAdpyjB73bWp601FpgFhihqhCsyOJccy6NOGQ74gTC37Zm5iaWCUjJCCchXJCK/VSOkojWh5x1/sguvt2XJdJS1APOfWIzNSNG0CppzHOAGf5OtlJXOTDykhRabASaVoVqzIPOgI7jGn2VcLBMTE+6pSpt4OBIxdBtJFEIFBmQkJBVzrF3dG6jNnyyGGRkM1KPWWrio9p5cBlFzUEc4A+KzZTpS4vCSG1YXKZlJ5kagGhz7DEONGmFehW262cm31EEcOkcv1VHcTFffe5gaq+wOh66B6leI+z2cO6AKKw7UWFJayViISnEqgBOWvAQz2lLKlx88/LoURXBRxSvZ76UhPkLOK2X3RX5kINe1Sqe6sTLKR6Q6px5WNetCcz29w5Rcpuuk1XGRVtqqinOUSaiXbmK1bpyWMge6tD5iI7ctMSbgelnFpKcwpBood4Go8xF8BHMastHCccS59zMjq5Ql5ePY0LZ1t0Q+UsT+Ftw5Je0bUeSh6iu3q90a+DWPke1rDC6qQKL5cD+xh42RbWlS6kyU6olonC04rVs6BKj/AC+APq92mNfRKmWJGvTdG1ZiMW2i6JaW3a0shO9ZUkvJKQQoA9FZHGnVPYRyiRJ3/em2UOIUG0qHVQAMJ4prrkY1CblUOtqbWApC0lKgdCCKEeUfO1gSqpC0Jqz1k0SoqbJ4jUHxQQfAxXJhvddKjVRKjzJJPtjpBBHMg8NpczurvpTxfmAPBNVf5B5xqdz5DcyEq1SmBlsEduEV9tYybayzj/seS/mKCj+IoTp4mNwSKR0HMEEEAEEEEAZFt9bLRs+cANWH6E/lWP6DFtfJsek4xo4hKh7vhEzbbZm+sd/KpaKXR+FQB/SVRTNzfpFlWe/x3W7V3pGHzqkwYK+FS3JP0y05GS1SpYUsdhOfklJ84a4qtnjG+vI6o/4DSqdnRQj/ADGOIG2Wpabcqwt51QQ20nEo8gOQ4ngBxyj5dv8AbQH7XmEpAKWkqoyyNc8qq5rPkNBxro/yhbeWfRpBqtXTvFgcc8KB3YsR/CIU7vXfal3FuqpRgBsK+ss03ivNQQI6D2WP7Ms2lRvTllxWr34R/T2w7bAro7mVVOuCrsx1CdQ2D/mVn3BMZntDeLsyxKpPKv3lkJHkPfH01Z0gllltpAoltCUJHYkUHugCmm7z0M7SlJYIT+NScRr2AKT5GE29F71tWRJT0spRSl5OL7aTvEKrXmRXyjiQHpE/blnqVhW9hcbr/wBsCvd1PCsUtw7PXM2VPWNMJLcwzVTaVihzOJJFdQHBqOCxzgBN2lTKZlLM62oHGpQJTwJ6Qy4EGuUWD9vZScwrNt9JZeB0z4nuVi8KxmzhWjE2cSc6KRnqOY5iL2Wf3lluoOZYdSsdgXUH2++AGe1bLblJSYYRmVoU8SeCQtCUjtpWngYzxmVWRiRnTPI5jtprF+i1lvS8064c92ywPzV/yVPfFJOyqmVooSCUIWDoekkH2EkeEeo4z1OPOOhZsT0ygCqCtJFQaV9oiSi31cWV+H/ERrNvFolz8w+IEMCF1FQag6EGNujM4+Sx/vgx78Ql54fgrRa6jow4e/L4RV2tJurJcLWAAZ5gnvNIZ4CIms07sjicv6IoXqt5jH+zStiG0X0loST30zKPm1E/SIHf6yRQdoz4GKnblJejz8jPDLF82v8ACa/0qI8IypuaXZ862+zkUKC0cu1J7DmO4xtO2eYRO2E1NN5pxtup5gKBSQe0FVD2iPn5wcJOL7G5GSnFSRFj0YaxKSn6xA8zSINkv42GlfWbSf0iL+7EvjmmhyOI+ArEeD0VNtp9JvbKtDqyraSeQwpU571JEbKIxzZj/FW/ac3qEYm0nXVYSM/ut+2NjjoCCCCACCCCAIFvWaJiWeZP+K2pGf2kkD2xkOy6ZLtiPsnryr9acgqh95X5RtsYzc1gS1v2nInJMylTiAdKnpj2OK8oA7RD2Q0/t2frWu7NPzIiapBBIOoND4Qv3TtlMjbk26vqmWcXTnhQlyn6CIA4vRMCavK6Qapl0hI70JAPkpR8RHheh8NqlGBo4+FK7aKxf1K9ghe2fzqnZ95xZqtxK1k8yVAn3xM2hPlualF8E5+SgT7IAr5ybBtxCickzDQ7gkpEfWEfGl53CJ15ST/iEg+0R9XXJvGmekWJhJzUkBY5LGSh5+wiAELbBdqYZeataRqHWBR0JFapFaKp6yQCUqHKnIxe7NdpjVq4gWt1MNIBVoUkE0qlWtK8DzGsPhEKlmbPZaUnjOS9WS4lSHGk/RqxUIIHqEEVoMuwQBje1u7jTzjs9J54XC3ONeu04CU4yPqKI62lc+OSDY8xREyg6LZ9qVJUPcYcdqbrshbkw4yooLgC8qYVBaQFJUk5LSSDVJBBhAemKrUoAIxV6Ka4RXgKk5QBYqVSUbaHWddK/ADAn2lXlEy/oCZoIH+G02g94T/rFbZlpBtxLqk4y0Bu0+rUaE9gPSpxMRXplTi1OL6SicSieNfhAE1Fk71vG1qMlIPPsPbyjrZ1qLYVhNSnik8O7kYuLCQihU3kDTEg8D2dke9p2Ul4clDRX78xGtHTS2K2p4l/DMyWojvddizH+iXLzCVpCkmoP+/OPSFKTmlyzhSoZesPiIa23AoAg1BFQYvae/xVh9GuSnfR4byuqfBWXjlsTWLik18DkfhDBY9v727M7LKNSw60pFfquOJNB3KCvzRXTjeJtY5pPuhRlLTW2282Oq8lKVD7q0rB8x7YzfiMMWKXuaGhlmDXsa/dj+5y/wD2k+6G2wJkMNzUydGWFKFedCf8vthasljBLtJ+q2kfpES78Tvo1gPHRU06lsdwNT7Eq84zS+T/AJPFmlMg6+quJ94+IQAK/mKo1WFvZzZPo1mSjVKENBSu9fTPtVDJABBBBABBBBABGPbTR6Fblmz4ySs7pw9xwmv4HP0xsMZ7tysL0iynFgdOXUHR3Dor/SSfwwBCvRJ7uacHBRxj8WfvrGTbTpMpdaeTUYklBI7P3CiPCNWVaHplnSU5qpTe7cP2k5GviFecIe0pusnWmjiT3ZKH7RwCpcNJRNsK4OhxPkCaewecMW0+RxMNuD1FUPcofuIpbrfQMu/yJoBXYlwJT7xD/ajCH0uSyjmpFfCpAUO5QHsjoEjZklt+d9GnElTU42WgdCFJ+jUlXBQKcNRxNDxjXrkXCnLImVJZcTMSTp6SVHA42eCwD0VUGRoRUcMhGabN7LRMLcs95W5mmnN/KO8UuJpjRT1kqCUqp9kkRsG0Zc83ICZlXMExLjG4lIxIWmlHBhUMwOsMq0BgB1EVt43yiXUsaoKVeS0/CErY3tGctJt5EwUl9pQV0QEgoVpkORBB7xDreZFZV77pPlnAGKfKOkBvZSYTo42pFfukKHsX7IxuN52qM+kWE25qqWeSD3GqfcpPlGDQBMkmvm3lfVSB+ZQHurHSQXRxNcwTQjmDkYspOX/gif5swhHglKj71CPN+zMEyhCa4SQR3V+FImrrk/MvdEU5peV+zO5SZR/jgV7v3EMoNYgW5KY2jzT0h8fZHWwJrGyBxT0f2/32Rt0rwrXV2fVf9Mi1+LWrO66M72tZgdT9sdU/Duitu9PFKi0rwrwPEQwwvXglcC0upyzz7xofGPOph4cldHtz90d08t8XTLvx9mMBhPsWR30y039ZYB7q5+yGtEyFN4+aa+yKW4reKeZ7MSvJJit8RaezBY0Ca3ZNf7oh7UpbfTdlWWnsU4PvEA+QSsxeXekt7Mtp4YsR7k5xWXN/6heacm9W5YFCDwr9En2BaoyTTNlSmgoNI5gggAggggAgjzffShKlqISlIKiToABUmOJaaQ4kLQpK0qzCkkEHuIyMAesR5+SS80tpYqlxJQodihQ++JEEAYlstQpLVo2U59JLuFxvwOE07CUg/jiHemz99KPIAzw4h3p6Q91Itb7f9MvDKzwyZmhu3uVckKr4YF96TFneKQ3MwtI0JxJ7jn7DUeEAY7s8eSpb0svqvIy70/GhJ8IYr8vOMejzLZ6TaihXIhQBoew0PnCreWVMjPhxsUFQ6jl2p7q1HcY0CfZRPSRCNHUYkditR4gih8YAULTtNLym5+UVu5lkhS0VGLo6KH1wNDThrpH0Lca9zVqSaXk0xHout64VUzFD6p1HMHvjALj3EZtRpxhLno86ySaKqUOIrTMapUg5EjgRlDDdS6lsWJNhxMsp9lXRdSypKwtPMCtQoagkDloTABatkqu7bbUwgH0N5RGWgQrrtntRkocwB2xvE6xvmVpSR00EA6jMZHLUcYrrdsJm05MtPJOB1IUKii0GlQoA5pWK6d44xBuAHmWDJzObsrRCV8HG/wDDWPAYSOBT5gVF4LqESE9LJVvd4yVJA6wWjpJFKnrECndHz/fa65kJhLBri3LS1V+spIKh3BVR4Rol2r2zhtLfuNqTKuTCmAoppRYqSknWpFag5V7ohfKMlcNoMr+uwP0rUPiIAUkpHokiBoXXFK+8CkAd9PfE5cqC4lf1QR5/7MVVkOY5F5A6zC0vp7uqr4GLptdQDwIrGx8O2yjKL90zL1+YtSXs0ckRRWB0HXW+XwNPjF8Yo5cUnlDmCfYDFu9YnXL74/JVo6wnH7Z/BeRFtOXxtLHZUd4ziUICIsyjui0yvGW2SaKCXm6SR8UDx/5ix2YyeKYW5wQinio09wMKjzqgC3XohRNO3T4Rp+zyzN1KYyOk6cXgMk/E+MfNXW79q9lg+hqr27n7vI+ytoehyM5OnIttlDf31aa/aKY77A7B3Nml9Q6cysrqdcKeinzOJX4oW9rS1hiQstr6WYWHHAOZNEg9mIk/gjZbJs1Muw2ygUS0hKE9yRTz4xASkuCCOCYA5giPJz7bySppaVpBKapIIqDQioyyOUSIA6rTUUOY5R8u2zaU5YVpPsyrqkNheJKDm2pCukmqTUHI0rrkY+jr0b4SrqpdRS6gY05A1w5lJB1BAIjIZy9UnP0FpyYWoDCHmiUuAa6VHfStMzlE9ennZFyh1wQzvhXJKXQtrpfKEYdoidRuF6bxFVNHvHWR+rvjVbPtJt9AcZcQ4g6KQoKB8RGATOx2Vms7Nn0qUdGX+ivuqAD+mF5d2bZsdwuIQ+1TVbRxtn72GoI7FCIZRcXholUlLqjctsN2fTLMdCRVxn55HPo9YeKajvpC9ZNq/wBoWTLzNausjcvc6igqe/oq/FC/dn5RCgAifYCxoXGqA+LajQ+BHdHlsstuXRac3ItLxSk5UskgihAKgmihUEJJT2lAjh0iX7sP0iXKkirjXSHMj1h8fCF/Ztb2FRllnJXSbrwVxHjr3iNJmZcoWpCtUkpPhGVX2u2ZZ3ftVDalVy9RWvgDqPKALi87DshNt2hLZEKBVyCtDUfVWKg9pPON9uZe9m0pZL7Rz0WivSQrik+8HiM4xa7N4m55ktugFzDRxJ9YfWHx5HwiklpqasKb30uSphZoQeqsfUXTRQ4K/wBRAH1HHGGF65l+Za0mQ4wrpDrtqPTQe0cRyUMj7IUdql2LRFZqzZl8ZfOsIcVnQddtNaVpqka6jOsAOFvWLLJlnAsoZRvRMFaiAkOBYcxVOlSM+884wXbXfiXtCYaEtVSWApJd0C8RB6I1wimp1rCPattTL6v4h510g6OLUqh7lHKILaKkCoFeJNB4mAL+4oKprd0JS6hba+wFJzPYDSLKyVHd4TqglB8DEaz67stS9UNq+lepRbn2U/VR2cePKLGXl0oThSKAf78Y1vh9U09/YzNdZBrZ3PUxStp/jldifgIuaxSSs4gTDy1KAGQGeumnPSL2oazDPuU6E8Tx7F2IrbXtgNDCnNZ9nae3siDaF5K5NCn2jr4CKRKVLVQVUpR7ySfjFTU65Jba/wAlrT6N+qz8E+71kKmphLedCarPJI1Pw7zG+3XswOPoQAAhHSPIJTSg9whQufd70VgBQG9V0lmmY5JrxA95MMl5rW/s+x3na0emvmWudDWp8BiP5YxjVINxh/at4JmfObMt0WuXFCKeGJfeRG1xhtyb/WfYtmoQVF+Zd+dcQ1Q0KqYUqWeiKJAFKk1rlC5bm1q07TWWZRC2knLdsBSnCDl0lgV8sIgDaL4bT5KzgQ64FujRluil+PBA+8R4xhl6Nqc/arol2juW3FBCWmyaqxGgxr1VrpkOyPezNikyU72eeakmzmS4oKcP4QaV7zXsi+kHbLs1QVJsqmphOkw+SEg80pFPcD2xLXTOz0oisthWvMzaLtWImTlWZdGjSAmvM8T4mp8Ys4S9nM7MzKHJqYcJCzgbQMkJCdSEjmcqmpyhzpHmcNknFnqE98VJHBFY+d742N6LOPNUonFiR91WY8q08I+iozHbNY1UtTKR1fm19xzT5Go8YuaCzbbtfDKutr3V59hXm9nL4CFMLbfC0BxASoJcwnjgUfcTHjK3ttGSVgUtxNPUeSSPDGK+RitvI2Zix23kEh6z3MJKSQrdOHomoz6K6CKKydrk62ndvlE41oUTCceXYvrA9pJiaeqcZOFsVLBFDTKUVOuWB5mL1SE5/f7ObUo6us9FffwV+oxFlrh2Yp5t+z7QVLPIUFoRMDLECCBi6Jp4qiG5eyxHUNqU1MSylg4w0oLDZFOC+sk6gjkchEli7DEyKyE6zMHXdK+be7glevsjxt0tnD2nrdqa+VuH++kkMaHk0IcFFFOYxDt7R7oV5mWS4hSFgKSoUIPGFdizptJWlCHgWiA4lIV0TwqBpxgRb7yDRRqeSk0PwMcl8Pl9EkzsddH6k0K94LsvSDoeZKt2DVKxqnsV++hhmsC+bM2jczISlZFCFdRfdXQ9nlE0XmBBDjQIIoQDkRyoRCjbt3GV1XLEoOpbUMvwq4dxiCWkuj9JPHVVS7ljaF0ZiSdEzZ61gpzASfnE9g+uns9hh1un8oUCjdotEKGRdbH9TeoP3fKMwsq+MzKEIX00D1F1qB2K1HtEXyras6e+nTuXPrHI/nTkfxCKzTXRk6eTV7Uu7Ytt9NDjReP+IysId7MSVDpH7yawi2x8nGYSSZaYbcTwDgUhXmMQPshZd2bBXSlplKhqK5n8yK+4QN2Ja7Ao1MOgf+3MqHvIjh07PbHrYaPRl1Ec23m6eWMH2RAnbm2qynE6242kcVuIT/UsRMck7bX0VPzBHbNEj+uIblwpg9KYeabGpU44Sfb+8elOS4Z5cYvlCu8+skhSiafar7a0Mcykkt1WFtJWrkBX/gdsX65SQY6zi5pY9VsYG/FRzPhAmaemRu20olmDqEAgH7x6zhjqUpvC6huMFl9Cmfs7CpKEq3jpNClHSA7MQ6yu7LtjRLm3LEvR14AvEZDgj91dvCPKwmpWTFUJU45xcUAD4CvRHtic9elXqoA7SSf2ixHR3S7Y/wBleWrqXca5CTLriGxqogd3M+Azg2o3HcnX2guZYlZOXQEoxqqok0xKwZcAAKnh2wqSc3Ouq+Y3xNKfNJUNe1I+MTF3HfHzk26zLDUqmHhi8qkxL8nGH6k0iP5qUv04NkeVu5Ykp1i9aDg/+tryyNPFUTnNobqU7qSZZk0cEsoGI+NMz3CsSbZuNLyKQ9NzJDASCSlNFuKOjbaSTU0zKjpXvonTu1stVTZ0s1Kp03qgHHz24lZJ50AMet2mq9K3M8qOos9T2oZ5S5c/OrC3cScWi31EE8cknpHLPIRRKssmZ9HaVvCXN2lQFAo1pUDlWp7hEi5FoPliatOZdW66R6NLqWomi1iq1JrphTy5kQ07H7C3kwuYUOiyKJ+8ofBP9QizVqZOuVj6JcIr2aeKsjWurfJq9kWamXYbZR1W0hI7acfE5xMgEEYreXlmulhYQRV3lsgTUq6ydVpOHsUM0nzAi0jgwTcXlBpNYZ8/3MIL65V7JE0hUusHgTXCacwoU8YzRha5CdBUOnLu9JJoQShVCM8iDQjxjVto1kmVtBS0dEOEPII4GufkoV8RCltekAp9meQKInGgs00DiaJcHuPiY0NalJRtXdFHSNx3VPseO1i6bcrMtvSwpKzaA61TRNQCpI7MwoDkqnCKZF3FGzxPMrJ3b26eToWyaFtYIzwmuGvBQ7cnpKv7QusRq9Zznjg/bCr/APOKvY84HjOWevSbl1BINPpEVKdeNCT+GM4vjxsvvWu0ZWZbUtSZ9tgoS8D01pNcCjzWhWVeShzMZ/J7V7QWoNOoZnCTQIdYSpRPIFABrEDZfbKpO1pdROEFe5cB5L6Jr3Gh8IL4Sxs62nSkU3UwHUUyyJDgA7KGnhHcs5hDfdqekLSfQyWjJTOIVbxqLLtD0kpJ6TTmtBnHteN2yJWadlnPTWltECoDbiDUAg550oYpttcuGbUbmmaJ37bb6Sn6wNK9/RB8YibZSHZqXmwMpuVad8aUI7xlE61Nq+ohenqf0jZaNyJH0RqaXPJTLvUDanWFamuRwklJyPAaQuTeyxt1ouyc03M9NKMLOJSgVVpUEZDLiYtp1e+ue0f5D1PJxQ9y4q9nNtLlrHtdxpRS4AyEkajGVIqORoT7IPUSl6+oVEY+noRFbI5po5zUm0v6q5lKFjvA0PjEyX2e2uTham2l5VoicScuOVYo7m3OTPS9oTDjih6KyXABSqlELUKk1y6OfE1iZscH8a+v6ko+qvLo0+MQN5ZMuhP/AP4O0VUDloyyAfrTo9ya1jhGxl9ypTNy0woZlLTwWunPpRT7KbsMz8+GJgEt7tayAopNQBTMd8ddm7ZFtyyWyRR+gP2Rir5prHYvD4yGsrkZHrh2fJuKbmbRYS6jJQwOuKB10A7RF7a9x2JRIemJsIlilJSvd9NZVUhCG6k1AoTXSvYYze89Zu2n0pz3s2UDxXhEMm3S1VPWmmVR1JdCG0J4YlgKPjQpHhE8dVZBYj0/ZEEtNCXWXX9wdvvZDX0cpMzBHF14Ng9tG60hgutfVpyVnppMhLMIlWhuzhK1lxZogFS9QDqKVzEKO1qy2pJcrJNJSCywFOqAFVOL1JOpPRGugIjta38Jd6VZ0XPPKfXzwI6KAewmihEcrrJcyZJGqEeEOGze/k68ienZp4liVZOFsJSlBWrMCiQNMNM/rRnmz+yF2jarKXSVgr3rpVn0U9JVa8CcvxQyWwfQLsy7Iydn3C6vngFCPYG/MxHuVWRsaen+q4/SUYPHPrkf79SIiQ5vXaTtv2ymXZVRlKi22dUpQOu6aa1pXuwiEe1pVsza2pUKU3vN21U1UvPCDlxUc8ucaBs5s11iyZ6daaW4+8PRWAhJUoVpjUMIqAK6/YiJs7ue9LzCpycl3GmpRBdSHUKTjc0bSMQFczXwEdSy8I42ksst70NiXRLyCKFMqii6aKdX0nD25mnnGzXKsL0STabIosjGv7ysz5aeEZLcGylTtoBbnSCFF5wnia1A8Ve4xu4jQ1jVcY0rtyUdKt8pWvvwEEEEZxfCCCCAELa9Y28lA8B0mFVP3VZHyND5xmUzK+mWPMs6uSahMtc8BydHcB0u+PoG0JJLzS215pWkpPcRSMGu+76FaAQ6OiFKYdB0KVdA17NFeEaVH+WiVfddUZ93+K6NnZ9GVGw+1Eibdknfop1pTZH2gCRr2Yh3kQs2NMLsy1UFeRln8K+4Kwq8CmvnBacquyrUUkdaWeCkHmAQpJ8U084YdttnJE63NtZtTrSXkntoAfGmE/ijNNArNqdlei2s/gyStQfbI5L6dR3Kr5RdbaEB4yM+nSalk4qfXRSvjRQH4THjf0+l2VZs9qpKDKOnjVvqV8Ao+Meyz6XdccVyExT8C/hVYH4YAo733xROyUg1gWHZVstKWaYVCiQKUzr0RrzMWN5hvrAs17iw47Lq8TiTXwHtibc1Qmbv2nLkArYKZhBoKgZFVOPqH80RLrjf2BaTPFhxqZT49FXgAknxgC6ucre3WtJv+WvGO75tf+UxQ3IFbHtkfYYV5OGLfZA4F2fbDBNMUviH5XAT7oq9moxSNsJ/+Jip90qP+++APPZveuXlZafYmEvETTaWwWUpUoCiwT0iAD0sqwx3ClpFCLQclPS8aZJ2vpCGgmhA0wGuLLyrEPY3Mqbk7XcQrAtEuFJV9UgOkHPjWJNyb3Tk5I2sZl9x5KJNVAqlAVBQrkNaAwAn7N73os2ZcfW2tyrKkAJoKElNCSdBl7Yu9h9jF60TMlSQmVSp1QJGIkhSRRPIVJJ4ZDjHpseZTuLWWsBSUyagQaUzCjofuxE2Su7tNpvabuRcp3qIp7oAhbMZb0m25ckVq6p4/hxL94EWFmI9PvNXVJm1L59FslQ8KIAjvsSSG5ibmlaS0o4vxNPgDHtsQSETE5Or0lpZa6/aV8SEqgDTrybH5Kem3Jl6YdxuEdFK2wBQBIA6JPCMg2vTSTaCZVoEtSbaJdCR9kVVpxqaH7seGy5veWol901QwHJp09iElVfzERabLVb+05i0X+rLIdml/eOKg78yR92AKibtV63J6WYUW2BRLDKelu2wBpxJJp7hlDBtgZTKtydlsYlIlkY1mh6S11zNOOqqcMcVeyqSVO20l5VAltS5pw8BQ18sSgIf7o7V5qdn367pMiylx5at2ce7TXCMRPWOXDnAGd2Jtdn5KXRLM7pCG6gVaqrMkkmpzJJrpD5e68UyuRlGJlYU+4n0h6iQkJCid2ggaUGZ7QIQrryhta2FOvfR41TL9dA2k4sPd1UeMNLSV2paXH55yp+ygfsgUi9oq05ucuIlLWTaioLlml7KbC3EnvVDpvnF24Rkke8+MO0dGmglISkUAFABwA0Ed4q2Tdk3J9yzXBQiorsEEEERkgQQQQARjG16xd3NJeA6L6c/vJyPmKHwMbPCptMsX0iQcoKra+dT+HrDxST7ItaSzw7U+3BW1Ne+tmH7UpXfy8naA6ykejvn7bfVJ7VJ9wj1ePp12knV2znsJ57tzTwzA/AYs7EYRNyc1IuOIb3gS60txVEJcQRx4VSad1Yk3Ys+RsxqZbdm1TYmW9242y2QjvC1HrCpFe3SPV2nmrXGKycpvi605MWLkfxVk2lJHNTaUzjQ7UZLp3poPGJOxv58T8ia0mpZWHLLEjTx6Xsi5sq8EpJKKpGRShZSUFx5xbiiDrlpQ8RHKL9TqhgYKWgcsEuylPlhBPtj1HQWvnoeZa2tcdSNsgupOtzDqXpV5DEww4ytS0YUgkVBOKh1FMhxiZcHZ/MSRm0TqpdpqYlls9J9FammE0ByGscixrVmsymaXXitSkj9ZHuj2Gy6aAq8uXYHEuOj4A++PfylcfXYjz81ZL0wYvyOzzcJcQq2JZoOpwOBreLxJrXCaAVFRF9dhqzZFiZld+46ZppTbkwGiABQgJQjMnrFRJ5CPZOzkKaW41OMP7umNLPSw17Qrx04GKGes1pnrl9XahkqHmIeHpI8ybG/UviKR1ZulZaEqSLQnMK6YwhnCFU0BB18axbWbeCzJdp2zm2322ZltWN8lKnlKyA6IyCaYqD2ZwvWbMMzDhbl2Zp5wCuFKWwfIqr7IvWtmL7km/M+jupmEvtllpVN7ukjCscqqxk/gERz+WS8uWe4fMN+bCJl3GrKk2JtluZmSJtsNqUpkVSKKFRhGfW9kRLHsmzJeWnGG517+LQlGNUuroBKirhrXThFVa8qmVSFTMtOMJJoCsN0Pd0s/CPOz0sP03fpGfEsmn5hl7Y97dJ7s8Z1K7IvrvXek5aSnpdu0my5NpSgLU24gJAJqCM61qYpZfZ1MtsOMM2pIBl4pLgD2Eqw6A1RioK1w1pF/IbPS6hbiphDLSNVuCia8q4gB39ojqNmzi/oJmUf+48K+6ntjvg6Z8TOeNqFzDJxI7PzLWRN+hK9Nmpghhamh0UoBClpTiIKhzPGoyyikcsp6zrvOhbS0Pzz4QoFJCktt88sqkH80Wjtx7RYzS04O1pdf6FVjqm9dpS5op19PY6kkeTiY69CpfpzTC1jj64tFNdtXoFgzc1o7OrEs1zwiuM93WHeBFJZl5m5aynpZoFUzOLAdVTJDaeqgH1lKNTlkAecO8xfnfoS3NyktMoSSUgoKCK6kFJoCewCPCWvDLMHHK2dLsu8HCVOFJ5pC8gYj+QuzjH8nv52rHJ42TZJsyzVJcGGanqFSNFNsp0CuRWeHLuh62N2FRLk0odb5tHcM1HzoPAxm63HZl/pEuOuqAqcySch4e4R9EWHZSZaXbZTo2kDvPE+JqYn1CWnpVSfV8kFDd9zsfC4J8EEEZRphBBBABBBBABHVxAIIIqDkRHaCAMIm9nM2Zp1pplRQlZCVqolBTqM1a5Hhyj1mLmykpnP2gy0Rq230l91Nf0xuNI+dtqezaZcthXojKnBMgO9EUSk9VeJRoE5jFmfWi9LXWtYXQpx0daeX1Pd6/tiS2TEo9NqHrOnCk9tFf8AgIjDbXPundSEoyzXRLTRcX+36YZbp/J3bRRc+6XD/KaJSgd6+srww98avZFgS8qjBLsoaTyQkCvedVHvipKyc/U8lmNcY+lGOSl0rxz+cxNKlkHUFeE+DbIy7iRFzI/J6YJxTc0/ML40ISPNWIkeMa1BHg9mK27d83cm252TStUkujcy0SVU7annqCdDloqLu2ZFFETEuoLl3hiQpOgrnTs/5HCNHtCz232ltOpC21pKVJOhBjHLLdNhzarOnSV2dMklh1WjZJ4nhmRi5GitCYArb0Sze4W6U0cbFW1p6LgXonCoZ1xUjQJTafKs7mWmXsT4bSl94Jqyh3CKpWsZJUTXsHEiFO+tz1KUhlxRDOLHVOrgHVAOg1qfDnHRmzm0N7pKEhulMNMj38+8xwFbZ0rvnXnJmj00h1aFrWQoChOHAOqlBSQRSGeybLVMOBCfE8EjnFDd+6u5fUJeuB6nzeZwqHEH6tCa10yzixvrbypcJsmz/nJ2YoHlp9QH1QeBpXP1U1Opy6CJeJ9VsziLKkiUyUuazDozCiDma8c6gc1VOgEME98nyzlj5tT7R4ELCh5LST7YabgXJbsyVSyminD0nXOK1f8AiNAOXaTDNAGLzGyK1ZWpkLSWoDRC1rQactVJr5RQz+0O3bOOCeZS4jSrzQKT3ON0BPfWPoaPN5hK0lKkhSTkQQCD2EHIwB8+MbU7MmP75Zu7UdVy6h7uifaYtpK7lmzxAkJ8Bw6Mviiu4VAJ8AYYb47B5SZBXK/wrvICrR70+r3p8jFDsk2UzEpaLjs42AGE/NKBBStSssST2JrqAQVCJ4am2HEiGdFc+UXdxtnb8vPbyYSnC0klCkqCgpRyHaKCpzHKNTjikcx5tulbLdI7VVGpYiEEEEREoQQQQAQQQQAQQQQAQQQQAQQQQAQQQQARSXvuozaEsph4ZHNKh1kK4KH7cRURdwQBi12LcXKuGxrVyKcpWYOlPVGI+qdAeHVPCLOfsdxp3dFJKiejQZK5U/3lDff64jNqS+7c6LialpwDNB+KTxHxAjK0bSZ+y0KkJqX302gBMq6elUK6IPNwciMzodIAYL1XmTZDQZZo7aT4CUpSMW7CsgacTXQesewZ3ey3Z2ZJCpmZ6c6/m4ompQCalNeKic1HictBELZls1W0s2haB3k66cQCsy3X2bwjLLqjIRpsAEEEEAEEEEAEEEEAEEEEAEEEEAEEEEAEEEEAEEEEAEEEEAEEEEAEEEEAEEEEAERZmzGnHG3FtoUtoktqUkFSCRQ4SdKiCCAJUEEEAEEEEAEEEEAEEEEAEEEEAEEEEAEEEEAf/9k="/>
          <p:cNvSpPr>
            <a:spLocks noChangeAspect="1" noChangeArrowheads="1"/>
          </p:cNvSpPr>
          <p:nvPr/>
        </p:nvSpPr>
        <p:spPr bwMode="auto">
          <a:xfrm>
            <a:off x="4538663" y="-114300"/>
            <a:ext cx="3048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Arial" charset="0"/>
                <a:ea typeface="Gulim" pitchFamily="34" charset="-127"/>
              </a:defRPr>
            </a:lvl1pPr>
            <a:lvl2pPr marL="742950" indent="-285750" eaLnBrk="0" hangingPunct="0">
              <a:defRPr sz="2000" b="1">
                <a:solidFill>
                  <a:schemeClr val="tx1"/>
                </a:solidFill>
                <a:latin typeface="Arial" charset="0"/>
                <a:ea typeface="Gulim" pitchFamily="34" charset="-127"/>
              </a:defRPr>
            </a:lvl2pPr>
            <a:lvl3pPr marL="1143000" indent="-228600" eaLnBrk="0" hangingPunct="0">
              <a:defRPr sz="2000" b="1">
                <a:solidFill>
                  <a:schemeClr val="tx1"/>
                </a:solidFill>
                <a:latin typeface="Arial" charset="0"/>
                <a:ea typeface="Gulim" pitchFamily="34" charset="-127"/>
              </a:defRPr>
            </a:lvl3pPr>
            <a:lvl4pPr marL="1600200" indent="-228600" eaLnBrk="0" hangingPunct="0">
              <a:defRPr sz="2000" b="1">
                <a:solidFill>
                  <a:schemeClr val="tx1"/>
                </a:solidFill>
                <a:latin typeface="Arial" charset="0"/>
                <a:ea typeface="Gulim" pitchFamily="34" charset="-127"/>
              </a:defRPr>
            </a:lvl4pPr>
            <a:lvl5pPr marL="2057400" indent="-228600" eaLnBrk="0" hangingPunct="0">
              <a:defRPr sz="2000" b="1">
                <a:solidFill>
                  <a:schemeClr val="tx1"/>
                </a:solidFill>
                <a:latin typeface="Arial" charset="0"/>
                <a:ea typeface="Gulim" pitchFamily="34" charset="-127"/>
              </a:defRPr>
            </a:lvl5pPr>
            <a:lvl6pPr marL="2514600" indent="-228600" algn="ctr" eaLnBrk="0" fontAlgn="base" hangingPunct="0">
              <a:spcBef>
                <a:spcPct val="50000"/>
              </a:spcBef>
              <a:spcAft>
                <a:spcPct val="0"/>
              </a:spcAft>
              <a:defRPr sz="2000" b="1">
                <a:solidFill>
                  <a:schemeClr val="tx1"/>
                </a:solidFill>
                <a:latin typeface="Arial" charset="0"/>
                <a:ea typeface="Gulim" pitchFamily="34" charset="-127"/>
              </a:defRPr>
            </a:lvl6pPr>
            <a:lvl7pPr marL="2971800" indent="-228600" algn="ctr" eaLnBrk="0" fontAlgn="base" hangingPunct="0">
              <a:spcBef>
                <a:spcPct val="50000"/>
              </a:spcBef>
              <a:spcAft>
                <a:spcPct val="0"/>
              </a:spcAft>
              <a:defRPr sz="2000" b="1">
                <a:solidFill>
                  <a:schemeClr val="tx1"/>
                </a:solidFill>
                <a:latin typeface="Arial" charset="0"/>
                <a:ea typeface="Gulim" pitchFamily="34" charset="-127"/>
              </a:defRPr>
            </a:lvl7pPr>
            <a:lvl8pPr marL="3429000" indent="-228600" algn="ctr" eaLnBrk="0" fontAlgn="base" hangingPunct="0">
              <a:spcBef>
                <a:spcPct val="50000"/>
              </a:spcBef>
              <a:spcAft>
                <a:spcPct val="0"/>
              </a:spcAft>
              <a:defRPr sz="2000" b="1">
                <a:solidFill>
                  <a:schemeClr val="tx1"/>
                </a:solidFill>
                <a:latin typeface="Arial" charset="0"/>
                <a:ea typeface="Gulim" pitchFamily="34" charset="-127"/>
              </a:defRPr>
            </a:lvl8pPr>
            <a:lvl9pPr marL="3886200" indent="-228600" algn="ctr" eaLnBrk="0" fontAlgn="base" hangingPunct="0">
              <a:spcBef>
                <a:spcPct val="50000"/>
              </a:spcBef>
              <a:spcAft>
                <a:spcPct val="0"/>
              </a:spcAft>
              <a:defRPr sz="2000" b="1">
                <a:solidFill>
                  <a:schemeClr val="tx1"/>
                </a:solidFill>
                <a:latin typeface="Arial" charset="0"/>
                <a:ea typeface="Gulim" pitchFamily="34" charset="-127"/>
              </a:defRPr>
            </a:lvl9pPr>
          </a:lstStyle>
          <a:p>
            <a:pPr eaLnBrk="1" hangingPunct="1"/>
            <a:endParaRPr lang="en-US" altLang="en-US"/>
          </a:p>
        </p:txBody>
      </p:sp>
      <p:sp>
        <p:nvSpPr>
          <p:cNvPr id="14" name="TextBox 13"/>
          <p:cNvSpPr txBox="1"/>
          <p:nvPr/>
        </p:nvSpPr>
        <p:spPr>
          <a:xfrm>
            <a:off x="3085106" y="4989612"/>
            <a:ext cx="3273332" cy="153888"/>
          </a:xfrm>
          <a:prstGeom prst="rect">
            <a:avLst/>
          </a:prstGeom>
          <a:noFill/>
        </p:spPr>
        <p:txBody>
          <a:bodyPr wrap="none" lIns="0" tIns="0" rIns="0" bIns="0" rtlCol="0">
            <a:spAutoFit/>
          </a:bodyPr>
          <a:lstStyle/>
          <a:p>
            <a:r>
              <a:rPr lang="en-US" sz="1000" dirty="0" smtClean="0">
                <a:solidFill>
                  <a:schemeClr val="bg1"/>
                </a:solidFill>
                <a:latin typeface="Garamond" panose="02020404030301010803" pitchFamily="18" charset="0"/>
              </a:rPr>
              <a:t>©</a:t>
            </a:r>
            <a:r>
              <a:rPr lang="en-US" sz="1000" dirty="0">
                <a:solidFill>
                  <a:schemeClr val="bg1"/>
                </a:solidFill>
                <a:latin typeface="Garamond" panose="02020404030301010803" pitchFamily="18" charset="0"/>
              </a:rPr>
              <a:t>2015 The University of Texas at Arlington. All Rights </a:t>
            </a:r>
            <a:r>
              <a:rPr lang="en-US" sz="1000" dirty="0" smtClean="0">
                <a:solidFill>
                  <a:schemeClr val="bg1"/>
                </a:solidFill>
                <a:latin typeface="Garamond" panose="02020404030301010803" pitchFamily="18" charset="0"/>
              </a:rPr>
              <a:t>Reserved.</a:t>
            </a:r>
          </a:p>
        </p:txBody>
      </p:sp>
    </p:spTree>
    <p:extLst>
      <p:ext uri="{BB962C8B-B14F-4D97-AF65-F5344CB8AC3E}">
        <p14:creationId xmlns:p14="http://schemas.microsoft.com/office/powerpoint/2010/main" val="14518568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4673" y="342900"/>
            <a:ext cx="8423524" cy="559449"/>
          </a:xfrm>
        </p:spPr>
        <p:txBody>
          <a:bodyPr/>
          <a:lstStyle/>
          <a:p>
            <a:pPr algn="ctr"/>
            <a:r>
              <a:rPr lang="en-US" sz="4000" dirty="0" smtClean="0">
                <a:solidFill>
                  <a:srgbClr val="0064B1"/>
                </a:solidFill>
                <a:latin typeface="Garamond" panose="02020404030301010803" pitchFamily="18" charset="0"/>
              </a:rPr>
              <a:t>The Holy Grail</a:t>
            </a:r>
            <a:endParaRPr lang="en-US" sz="4000" dirty="0">
              <a:solidFill>
                <a:srgbClr val="0064B1"/>
              </a:solidFill>
              <a:latin typeface="Garamond" panose="02020404030301010803" pitchFamily="18" charset="0"/>
            </a:endParaRPr>
          </a:p>
        </p:txBody>
      </p:sp>
      <p:pic>
        <p:nvPicPr>
          <p:cNvPr id="6" name="image-4.png"/>
          <p:cNvPicPr/>
          <p:nvPr/>
        </p:nvPicPr>
        <p:blipFill>
          <a:blip r:embed="rId2">
            <a:extLst/>
          </a:blip>
          <a:stretch>
            <a:fillRect/>
          </a:stretch>
        </p:blipFill>
        <p:spPr>
          <a:xfrm>
            <a:off x="1104900" y="1021558"/>
            <a:ext cx="6896100" cy="3879056"/>
          </a:xfrm>
          <a:prstGeom prst="rect">
            <a:avLst/>
          </a:prstGeom>
          <a:ln w="12700">
            <a:miter lim="400000"/>
          </a:ln>
        </p:spPr>
      </p:pic>
      <p:pic>
        <p:nvPicPr>
          <p:cNvPr id="4" name="Taliban Dan.jpg"/>
          <p:cNvPicPr/>
          <p:nvPr/>
        </p:nvPicPr>
        <p:blipFill>
          <a:blip r:embed="rId3">
            <a:extLst/>
          </a:blip>
          <a:stretch>
            <a:fillRect/>
          </a:stretch>
        </p:blipFill>
        <p:spPr>
          <a:xfrm rot="21180000">
            <a:off x="5736764" y="1402583"/>
            <a:ext cx="1960564" cy="762001"/>
          </a:xfrm>
          <a:prstGeom prst="rect">
            <a:avLst/>
          </a:prstGeom>
          <a:ln w="12700">
            <a:miter lim="400000"/>
          </a:ln>
        </p:spPr>
      </p:pic>
      <p:pic>
        <p:nvPicPr>
          <p:cNvPr id="5" name="tom-false-pf.jpg"/>
          <p:cNvPicPr/>
          <p:nvPr/>
        </p:nvPicPr>
        <p:blipFill>
          <a:blip r:embed="rId4">
            <a:extLst/>
          </a:blip>
          <a:srcRect l="4618" t="4046" r="4846" b="25065"/>
          <a:stretch>
            <a:fillRect/>
          </a:stretch>
        </p:blipFill>
        <p:spPr>
          <a:xfrm rot="21180000">
            <a:off x="6779513" y="1336420"/>
            <a:ext cx="895351" cy="569120"/>
          </a:xfrm>
          <a:prstGeom prst="rect">
            <a:avLst/>
          </a:prstGeom>
          <a:ln w="12700">
            <a:miter lim="400000"/>
          </a:ln>
        </p:spPr>
      </p:pic>
      <p:sp>
        <p:nvSpPr>
          <p:cNvPr id="7" name="TextBox 6"/>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
        <p:nvSpPr>
          <p:cNvPr id="8" name="TextBox 7"/>
          <p:cNvSpPr txBox="1"/>
          <p:nvPr/>
        </p:nvSpPr>
        <p:spPr>
          <a:xfrm>
            <a:off x="6952636" y="4715948"/>
            <a:ext cx="1048364" cy="184666"/>
          </a:xfrm>
          <a:prstGeom prst="rect">
            <a:avLst/>
          </a:prstGeom>
          <a:noFill/>
        </p:spPr>
        <p:txBody>
          <a:bodyPr wrap="none" lIns="0" tIns="0" rIns="0" bIns="0" rtlCol="0">
            <a:spAutoFit/>
          </a:bodyPr>
          <a:lstStyle/>
          <a:p>
            <a:r>
              <a:rPr lang="en-US" sz="1200" dirty="0" smtClean="0">
                <a:latin typeface="Garamond" panose="02020404030301010803" pitchFamily="18" charset="0"/>
              </a:rPr>
              <a:t>Source: Bill Adair</a:t>
            </a:r>
            <a:endParaRPr lang="en-US" sz="12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0662519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4308496" y="1872534"/>
            <a:ext cx="1151000" cy="344963"/>
          </a:xfrm>
          <a:prstGeom prst="rect">
            <a:avLst/>
          </a:prstGeom>
          <a:solidFill>
            <a:schemeClr val="accent2">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 name="Can 1"/>
          <p:cNvSpPr/>
          <p:nvPr/>
        </p:nvSpPr>
        <p:spPr bwMode="auto">
          <a:xfrm>
            <a:off x="7681643" y="123084"/>
            <a:ext cx="970907" cy="827645"/>
          </a:xfrm>
          <a:prstGeom prst="can">
            <a:avLst/>
          </a:prstGeom>
          <a:solidFill>
            <a:schemeClr val="accent2">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3" name="TextBox 12"/>
          <p:cNvSpPr txBox="1"/>
          <p:nvPr/>
        </p:nvSpPr>
        <p:spPr>
          <a:xfrm>
            <a:off x="5743658" y="2706203"/>
            <a:ext cx="1765189" cy="283604"/>
          </a:xfrm>
          <a:prstGeom prst="rect">
            <a:avLst/>
          </a:prstGeom>
          <a:noFill/>
        </p:spPr>
        <p:txBody>
          <a:bodyPr wrap="square" lIns="0" tIns="0" rIns="0" bIns="0" rtlCol="0">
            <a:spAutoFit/>
          </a:bodyPr>
          <a:lstStyle/>
          <a:p>
            <a:pPr>
              <a:lnSpc>
                <a:spcPts val="2200"/>
              </a:lnSpc>
            </a:pPr>
            <a:r>
              <a:rPr lang="en-US" sz="2000" dirty="0" smtClean="0">
                <a:latin typeface="Garamond" panose="02020404030301010803" pitchFamily="18" charset="0"/>
              </a:rPr>
              <a:t>no match</a:t>
            </a:r>
          </a:p>
        </p:txBody>
      </p:sp>
      <p:sp>
        <p:nvSpPr>
          <p:cNvPr id="18" name="Right Arrow 17"/>
          <p:cNvSpPr/>
          <p:nvPr/>
        </p:nvSpPr>
        <p:spPr bwMode="auto">
          <a:xfrm>
            <a:off x="5573399" y="1922161"/>
            <a:ext cx="359568" cy="263596"/>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solidFill>
                <a:schemeClr val="accent3"/>
              </a:solidFill>
              <a:latin typeface="Segoe UI" pitchFamily="34" charset="0"/>
              <a:ea typeface="Segoe UI" pitchFamily="34" charset="0"/>
              <a:cs typeface="Segoe UI" pitchFamily="34" charset="0"/>
            </a:endParaRPr>
          </a:p>
        </p:txBody>
      </p:sp>
      <p:sp>
        <p:nvSpPr>
          <p:cNvPr id="19" name="Right Arrow 18"/>
          <p:cNvSpPr/>
          <p:nvPr/>
        </p:nvSpPr>
        <p:spPr bwMode="auto">
          <a:xfrm>
            <a:off x="3872168" y="1937003"/>
            <a:ext cx="359568" cy="263596"/>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solidFill>
                <a:schemeClr val="accent3"/>
              </a:solidFill>
              <a:latin typeface="Segoe UI" pitchFamily="34" charset="0"/>
              <a:ea typeface="Segoe UI" pitchFamily="34" charset="0"/>
              <a:cs typeface="Segoe UI" pitchFamily="34" charset="0"/>
            </a:endParaRPr>
          </a:p>
        </p:txBody>
      </p:sp>
      <p:sp>
        <p:nvSpPr>
          <p:cNvPr id="20" name="Right Arrow 19"/>
          <p:cNvSpPr/>
          <p:nvPr/>
        </p:nvSpPr>
        <p:spPr bwMode="auto">
          <a:xfrm>
            <a:off x="7376171" y="1916615"/>
            <a:ext cx="359568" cy="263596"/>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solidFill>
                <a:schemeClr val="accent3"/>
              </a:solidFill>
              <a:latin typeface="Segoe UI" pitchFamily="34" charset="0"/>
              <a:ea typeface="Segoe UI" pitchFamily="34" charset="0"/>
              <a:cs typeface="Segoe UI" pitchFamily="34" charset="0"/>
            </a:endParaRPr>
          </a:p>
        </p:txBody>
      </p:sp>
      <p:sp>
        <p:nvSpPr>
          <p:cNvPr id="22" name="Title 21"/>
          <p:cNvSpPr>
            <a:spLocks noGrp="1"/>
          </p:cNvSpPr>
          <p:nvPr>
            <p:ph type="title"/>
          </p:nvPr>
        </p:nvSpPr>
        <p:spPr>
          <a:xfrm>
            <a:off x="389436" y="171450"/>
            <a:ext cx="8363938" cy="671402"/>
          </a:xfrm>
        </p:spPr>
        <p:txBody>
          <a:bodyPr/>
          <a:lstStyle/>
          <a:p>
            <a:r>
              <a:rPr lang="en-US" dirty="0" err="1" smtClean="0"/>
              <a:t>ClaimBuster</a:t>
            </a:r>
            <a:endParaRPr lang="en-US" dirty="0"/>
          </a:p>
        </p:txBody>
      </p:sp>
      <p:pic>
        <p:nvPicPr>
          <p:cNvPr id="2053" name="Picture 5" descr="magnifying glass"/>
          <p:cNvPicPr>
            <a:picLocks noChangeAspect="1" noChangeArrowheads="1"/>
          </p:cNvPicPr>
          <p:nvPr/>
        </p:nvPicPr>
        <p:blipFill>
          <a:blip r:embed="rId2"/>
          <a:srcRect/>
          <a:stretch>
            <a:fillRect/>
          </a:stretch>
        </p:blipFill>
        <p:spPr bwMode="auto">
          <a:xfrm>
            <a:off x="3427753" y="3090604"/>
            <a:ext cx="1248398" cy="772657"/>
          </a:xfrm>
          <a:prstGeom prst="rect">
            <a:avLst/>
          </a:prstGeom>
          <a:noFill/>
        </p:spPr>
      </p:pic>
      <p:sp>
        <p:nvSpPr>
          <p:cNvPr id="24" name="TextBox 23"/>
          <p:cNvSpPr txBox="1"/>
          <p:nvPr/>
        </p:nvSpPr>
        <p:spPr>
          <a:xfrm>
            <a:off x="609826" y="3581132"/>
            <a:ext cx="2954654" cy="564257"/>
          </a:xfrm>
          <a:prstGeom prst="rect">
            <a:avLst/>
          </a:prstGeom>
          <a:noFill/>
        </p:spPr>
        <p:txBody>
          <a:bodyPr wrap="square" lIns="0" tIns="0" rIns="0" bIns="0" rtlCol="0">
            <a:spAutoFit/>
          </a:bodyPr>
          <a:lstStyle/>
          <a:p>
            <a:pPr>
              <a:lnSpc>
                <a:spcPts val="2200"/>
              </a:lnSpc>
            </a:pPr>
            <a:r>
              <a:rPr lang="en-US" sz="2000" dirty="0" smtClean="0">
                <a:latin typeface="Garamond" panose="02020404030301010803" pitchFamily="18" charset="0"/>
              </a:rPr>
              <a:t>assist data </a:t>
            </a:r>
            <a:r>
              <a:rPr lang="en-US" sz="2000" dirty="0">
                <a:latin typeface="Garamond" panose="02020404030301010803" pitchFamily="18" charset="0"/>
              </a:rPr>
              <a:t>analysis; s</a:t>
            </a:r>
            <a:r>
              <a:rPr lang="en-US" sz="2000" dirty="0" smtClean="0">
                <a:latin typeface="Garamond" panose="02020404030301010803" pitchFamily="18" charset="0"/>
              </a:rPr>
              <a:t>olicit </a:t>
            </a:r>
            <a:r>
              <a:rPr lang="en-US" sz="2000" dirty="0">
                <a:latin typeface="Garamond" panose="02020404030301010803" pitchFamily="18" charset="0"/>
              </a:rPr>
              <a:t>analyses from </a:t>
            </a:r>
            <a:r>
              <a:rPr lang="en-US" sz="2000" dirty="0" smtClean="0">
                <a:latin typeface="Garamond" panose="02020404030301010803" pitchFamily="18" charset="0"/>
              </a:rPr>
              <a:t>professionals</a:t>
            </a:r>
          </a:p>
        </p:txBody>
      </p:sp>
      <p:sp>
        <p:nvSpPr>
          <p:cNvPr id="25" name="Rectangle 24"/>
          <p:cNvSpPr/>
          <p:nvPr/>
        </p:nvSpPr>
        <p:spPr>
          <a:xfrm>
            <a:off x="155049" y="4699111"/>
            <a:ext cx="6913661" cy="400110"/>
          </a:xfrm>
          <a:prstGeom prst="rect">
            <a:avLst/>
          </a:prstGeom>
        </p:spPr>
        <p:txBody>
          <a:bodyPr wrap="square">
            <a:spAutoFit/>
          </a:bodyPr>
          <a:lstStyle/>
          <a:p>
            <a:r>
              <a:rPr lang="en-US" sz="1000" dirty="0" smtClean="0">
                <a:latin typeface="Garamond" pitchFamily="18" charset="0"/>
              </a:rPr>
              <a:t>www.wsandb.co.uk/wsb/news/2405401/european-court-rules-insurers-need-to-include-economic-consequences-of-policies#</a:t>
            </a:r>
          </a:p>
          <a:p>
            <a:r>
              <a:rPr lang="en-US" sz="1000" dirty="0" smtClean="0">
                <a:latin typeface="Garamond" pitchFamily="18" charset="0"/>
              </a:rPr>
              <a:t>www.outsidethebeltway.com</a:t>
            </a:r>
            <a:endParaRPr lang="en-US" sz="1000" dirty="0">
              <a:latin typeface="Garamond" pitchFamily="18" charset="0"/>
            </a:endParaRPr>
          </a:p>
        </p:txBody>
      </p:sp>
      <p:sp>
        <p:nvSpPr>
          <p:cNvPr id="17" name="TextBox 16"/>
          <p:cNvSpPr txBox="1"/>
          <p:nvPr/>
        </p:nvSpPr>
        <p:spPr>
          <a:xfrm>
            <a:off x="454523" y="972014"/>
            <a:ext cx="3265260" cy="1974900"/>
          </a:xfrm>
          <a:prstGeom prst="rect">
            <a:avLst/>
          </a:prstGeom>
          <a:noFill/>
          <a:ln>
            <a:solidFill>
              <a:schemeClr val="tx1"/>
            </a:solidFill>
          </a:ln>
        </p:spPr>
        <p:txBody>
          <a:bodyPr wrap="square" lIns="0" tIns="0" rIns="0" bIns="0" rtlCol="0">
            <a:spAutoFit/>
          </a:bodyPr>
          <a:lstStyle/>
          <a:p>
            <a:pPr marL="342900" indent="-342900">
              <a:lnSpc>
                <a:spcPts val="2200"/>
              </a:lnSpc>
              <a:buFont typeface="Courier New" panose="02070309020205020404" pitchFamily="49" charset="0"/>
              <a:buChar char="o"/>
            </a:pPr>
            <a:r>
              <a:rPr lang="en-US" sz="2000" dirty="0">
                <a:latin typeface="Garamond" panose="02020404030301010803" pitchFamily="18" charset="0"/>
              </a:rPr>
              <a:t>p</a:t>
            </a:r>
            <a:r>
              <a:rPr lang="en-US" sz="2000" dirty="0" smtClean="0">
                <a:latin typeface="Garamond" panose="02020404030301010803" pitchFamily="18" charset="0"/>
              </a:rPr>
              <a:t>olitical </a:t>
            </a:r>
            <a:r>
              <a:rPr lang="en-US" sz="2000" dirty="0">
                <a:latin typeface="Garamond" panose="02020404030301010803" pitchFamily="18" charset="0"/>
              </a:rPr>
              <a:t>discourses </a:t>
            </a:r>
            <a:r>
              <a:rPr lang="en-US" sz="2000" dirty="0" smtClean="0">
                <a:latin typeface="Garamond" panose="02020404030301010803" pitchFamily="18" charset="0"/>
              </a:rPr>
              <a:t>(debates, interviews), advertisements, live events on TV</a:t>
            </a:r>
            <a:r>
              <a:rPr lang="en-US" sz="2000" dirty="0">
                <a:latin typeface="Garamond" panose="02020404030301010803" pitchFamily="18" charset="0"/>
              </a:rPr>
              <a:t> </a:t>
            </a:r>
            <a:r>
              <a:rPr lang="en-US" sz="2000" dirty="0" smtClean="0">
                <a:latin typeface="Garamond" panose="02020404030301010803" pitchFamily="18" charset="0"/>
              </a:rPr>
              <a:t>and online video streams</a:t>
            </a:r>
          </a:p>
          <a:p>
            <a:pPr marL="342900" indent="-342900">
              <a:lnSpc>
                <a:spcPts val="2200"/>
              </a:lnSpc>
              <a:buFont typeface="Courier New" panose="02070309020205020404" pitchFamily="49" charset="0"/>
              <a:buChar char="o"/>
            </a:pPr>
            <a:r>
              <a:rPr lang="en-US" sz="2000" dirty="0" smtClean="0">
                <a:latin typeface="Garamond" panose="02020404030301010803" pitchFamily="18" charset="0"/>
              </a:rPr>
              <a:t>social media (e.g., twitter)</a:t>
            </a:r>
          </a:p>
          <a:p>
            <a:pPr marL="342900" indent="-342900">
              <a:lnSpc>
                <a:spcPts val="2200"/>
              </a:lnSpc>
              <a:buFont typeface="Courier New" panose="02070309020205020404" pitchFamily="49" charset="0"/>
              <a:buChar char="o"/>
            </a:pPr>
            <a:r>
              <a:rPr lang="en-US" sz="2000" dirty="0" smtClean="0">
                <a:latin typeface="Garamond" panose="02020404030301010803" pitchFamily="18" charset="0"/>
              </a:rPr>
              <a:t>web pages</a:t>
            </a:r>
          </a:p>
          <a:p>
            <a:pPr marL="342900" indent="-342900">
              <a:lnSpc>
                <a:spcPts val="2200"/>
              </a:lnSpc>
              <a:buFont typeface="Courier New" panose="02070309020205020404" pitchFamily="49" charset="0"/>
              <a:buChar char="o"/>
            </a:pPr>
            <a:r>
              <a:rPr lang="en-US" sz="2000" dirty="0" smtClean="0">
                <a:latin typeface="Garamond" panose="02020404030301010803" pitchFamily="18" charset="0"/>
              </a:rPr>
              <a:t>news articles</a:t>
            </a:r>
          </a:p>
        </p:txBody>
      </p:sp>
      <p:sp>
        <p:nvSpPr>
          <p:cNvPr id="26" name="TextBox 25"/>
          <p:cNvSpPr txBox="1"/>
          <p:nvPr/>
        </p:nvSpPr>
        <p:spPr>
          <a:xfrm>
            <a:off x="6002787" y="1788020"/>
            <a:ext cx="1391494" cy="580095"/>
          </a:xfrm>
          <a:prstGeom prst="rect">
            <a:avLst/>
          </a:prstGeom>
          <a:noFill/>
        </p:spPr>
        <p:txBody>
          <a:bodyPr wrap="square" lIns="0" tIns="0" rIns="0" bIns="0" rtlCol="0">
            <a:spAutoFit/>
          </a:bodyPr>
          <a:lstStyle/>
          <a:p>
            <a:pPr>
              <a:lnSpc>
                <a:spcPts val="2200"/>
              </a:lnSpc>
            </a:pPr>
            <a:r>
              <a:rPr lang="en-US" sz="2000" dirty="0" smtClean="0">
                <a:latin typeface="Garamond" panose="02020404030301010803" pitchFamily="18" charset="0"/>
              </a:rPr>
              <a:t>important factual claims</a:t>
            </a:r>
          </a:p>
        </p:txBody>
      </p:sp>
      <p:sp>
        <p:nvSpPr>
          <p:cNvPr id="27" name="TextBox 26"/>
          <p:cNvSpPr txBox="1"/>
          <p:nvPr/>
        </p:nvSpPr>
        <p:spPr>
          <a:xfrm>
            <a:off x="6905625" y="918986"/>
            <a:ext cx="2238376" cy="564257"/>
          </a:xfrm>
          <a:prstGeom prst="rect">
            <a:avLst/>
          </a:prstGeom>
          <a:noFill/>
        </p:spPr>
        <p:txBody>
          <a:bodyPr wrap="square" lIns="0" tIns="0" rIns="0" bIns="0" rtlCol="0">
            <a:spAutoFit/>
          </a:bodyPr>
          <a:lstStyle/>
          <a:p>
            <a:pPr>
              <a:lnSpc>
                <a:spcPts val="2200"/>
              </a:lnSpc>
            </a:pPr>
            <a:r>
              <a:rPr lang="en-US" sz="2000" dirty="0">
                <a:latin typeface="Garamond" panose="02020404030301010803" pitchFamily="18" charset="0"/>
              </a:rPr>
              <a:t>r</a:t>
            </a:r>
            <a:r>
              <a:rPr lang="en-US" sz="2000" dirty="0" smtClean="0">
                <a:latin typeface="Garamond" panose="02020404030301010803" pitchFamily="18" charset="0"/>
              </a:rPr>
              <a:t>epository of already-checked claims</a:t>
            </a:r>
          </a:p>
        </p:txBody>
      </p:sp>
      <p:sp>
        <p:nvSpPr>
          <p:cNvPr id="28" name="TextBox 27"/>
          <p:cNvSpPr txBox="1"/>
          <p:nvPr/>
        </p:nvSpPr>
        <p:spPr>
          <a:xfrm>
            <a:off x="4394233" y="1919530"/>
            <a:ext cx="1065264" cy="282129"/>
          </a:xfrm>
          <a:prstGeom prst="rect">
            <a:avLst/>
          </a:prstGeom>
          <a:noFill/>
        </p:spPr>
        <p:txBody>
          <a:bodyPr wrap="square" lIns="0" tIns="0" rIns="0" bIns="0" rtlCol="0">
            <a:spAutoFit/>
          </a:bodyPr>
          <a:lstStyle/>
          <a:p>
            <a:pPr>
              <a:lnSpc>
                <a:spcPts val="2200"/>
              </a:lnSpc>
            </a:pPr>
            <a:r>
              <a:rPr lang="en-US" sz="2400" dirty="0" smtClean="0">
                <a:latin typeface="Garamond" panose="02020404030301010803" pitchFamily="18" charset="0"/>
              </a:rPr>
              <a:t>detector</a:t>
            </a:r>
          </a:p>
        </p:txBody>
      </p:sp>
      <p:sp>
        <p:nvSpPr>
          <p:cNvPr id="29" name="Rectangle 28"/>
          <p:cNvSpPr/>
          <p:nvPr/>
        </p:nvSpPr>
        <p:spPr bwMode="auto">
          <a:xfrm>
            <a:off x="7786685" y="1872210"/>
            <a:ext cx="1151000" cy="344963"/>
          </a:xfrm>
          <a:prstGeom prst="rect">
            <a:avLst/>
          </a:prstGeom>
          <a:solidFill>
            <a:schemeClr val="accent2">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0" name="TextBox 29"/>
          <p:cNvSpPr txBox="1"/>
          <p:nvPr/>
        </p:nvSpPr>
        <p:spPr>
          <a:xfrm>
            <a:off x="7872422" y="1919206"/>
            <a:ext cx="1065264" cy="297967"/>
          </a:xfrm>
          <a:prstGeom prst="rect">
            <a:avLst/>
          </a:prstGeom>
          <a:noFill/>
        </p:spPr>
        <p:txBody>
          <a:bodyPr wrap="square" lIns="0" tIns="0" rIns="0" bIns="0" rtlCol="0">
            <a:spAutoFit/>
          </a:bodyPr>
          <a:lstStyle/>
          <a:p>
            <a:pPr>
              <a:lnSpc>
                <a:spcPts val="2200"/>
              </a:lnSpc>
            </a:pPr>
            <a:r>
              <a:rPr lang="en-US" sz="2400" dirty="0" smtClean="0">
                <a:latin typeface="Garamond" panose="02020404030301010803" pitchFamily="18" charset="0"/>
              </a:rPr>
              <a:t>matcher</a:t>
            </a:r>
          </a:p>
        </p:txBody>
      </p:sp>
      <p:sp>
        <p:nvSpPr>
          <p:cNvPr id="31" name="Right Arrow 30"/>
          <p:cNvSpPr/>
          <p:nvPr/>
        </p:nvSpPr>
        <p:spPr bwMode="auto">
          <a:xfrm rot="5400000">
            <a:off x="8050602" y="1527577"/>
            <a:ext cx="359568" cy="263596"/>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solidFill>
                <a:schemeClr val="accent3"/>
              </a:solidFill>
              <a:latin typeface="Segoe UI" pitchFamily="34" charset="0"/>
              <a:ea typeface="Segoe UI" pitchFamily="34" charset="0"/>
              <a:cs typeface="Segoe UI" pitchFamily="34" charset="0"/>
            </a:endParaRPr>
          </a:p>
        </p:txBody>
      </p:sp>
      <p:sp>
        <p:nvSpPr>
          <p:cNvPr id="35" name="Right Arrow 34"/>
          <p:cNvSpPr/>
          <p:nvPr/>
        </p:nvSpPr>
        <p:spPr bwMode="auto">
          <a:xfrm rot="5400000">
            <a:off x="8229523" y="2285067"/>
            <a:ext cx="359568" cy="263596"/>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solidFill>
                <a:schemeClr val="accent3"/>
              </a:solidFill>
              <a:latin typeface="Segoe UI" pitchFamily="34" charset="0"/>
              <a:ea typeface="Segoe UI" pitchFamily="34" charset="0"/>
              <a:cs typeface="Segoe UI" pitchFamily="34" charset="0"/>
            </a:endParaRPr>
          </a:p>
        </p:txBody>
      </p:sp>
      <p:sp>
        <p:nvSpPr>
          <p:cNvPr id="36" name="TextBox 35"/>
          <p:cNvSpPr txBox="1"/>
          <p:nvPr/>
        </p:nvSpPr>
        <p:spPr>
          <a:xfrm>
            <a:off x="7920617" y="2707822"/>
            <a:ext cx="977380" cy="283604"/>
          </a:xfrm>
          <a:prstGeom prst="rect">
            <a:avLst/>
          </a:prstGeom>
          <a:noFill/>
        </p:spPr>
        <p:txBody>
          <a:bodyPr wrap="square" lIns="0" tIns="0" rIns="0" bIns="0" rtlCol="0">
            <a:spAutoFit/>
          </a:bodyPr>
          <a:lstStyle/>
          <a:p>
            <a:pPr>
              <a:lnSpc>
                <a:spcPts val="2200"/>
              </a:lnSpc>
            </a:pPr>
            <a:r>
              <a:rPr lang="en-US" sz="2000" dirty="0" smtClean="0">
                <a:latin typeface="Garamond" panose="02020404030301010803" pitchFamily="18" charset="0"/>
              </a:rPr>
              <a:t>matched</a:t>
            </a:r>
          </a:p>
        </p:txBody>
      </p:sp>
      <p:sp>
        <p:nvSpPr>
          <p:cNvPr id="37" name="Right Arrow 36"/>
          <p:cNvSpPr/>
          <p:nvPr/>
        </p:nvSpPr>
        <p:spPr bwMode="auto">
          <a:xfrm rot="5400000">
            <a:off x="8259756" y="3208892"/>
            <a:ext cx="359568" cy="263596"/>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solidFill>
                <a:schemeClr val="accent3"/>
              </a:solidFill>
              <a:latin typeface="Segoe UI" pitchFamily="34" charset="0"/>
              <a:ea typeface="Segoe UI" pitchFamily="34" charset="0"/>
              <a:cs typeface="Segoe UI" pitchFamily="34" charset="0"/>
            </a:endParaRPr>
          </a:p>
        </p:txBody>
      </p:sp>
      <p:sp>
        <p:nvSpPr>
          <p:cNvPr id="38" name="TextBox 37"/>
          <p:cNvSpPr txBox="1"/>
          <p:nvPr/>
        </p:nvSpPr>
        <p:spPr>
          <a:xfrm>
            <a:off x="5755192" y="3491299"/>
            <a:ext cx="3278178" cy="846386"/>
          </a:xfrm>
          <a:prstGeom prst="rect">
            <a:avLst/>
          </a:prstGeom>
          <a:noFill/>
        </p:spPr>
        <p:txBody>
          <a:bodyPr wrap="square" lIns="0" tIns="0" rIns="0" bIns="0" rtlCol="0">
            <a:spAutoFit/>
          </a:bodyPr>
          <a:lstStyle/>
          <a:p>
            <a:pPr>
              <a:lnSpc>
                <a:spcPts val="2200"/>
              </a:lnSpc>
            </a:pPr>
            <a:r>
              <a:rPr lang="en-US" sz="2000" dirty="0" smtClean="0">
                <a:latin typeface="Garamond" panose="02020404030301010803" pitchFamily="18" charset="0"/>
              </a:rPr>
              <a:t>display existing fact-checkers, delivered via browser extensions, mobile and smart-TV apps</a:t>
            </a:r>
          </a:p>
        </p:txBody>
      </p:sp>
      <p:sp>
        <p:nvSpPr>
          <p:cNvPr id="39" name="Right Arrow 38"/>
          <p:cNvSpPr/>
          <p:nvPr/>
        </p:nvSpPr>
        <p:spPr bwMode="auto">
          <a:xfrm rot="8747623">
            <a:off x="7392272" y="2325659"/>
            <a:ext cx="359568" cy="263596"/>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solidFill>
                <a:schemeClr val="accent3"/>
              </a:solidFill>
              <a:latin typeface="Segoe UI" pitchFamily="34" charset="0"/>
              <a:ea typeface="Segoe UI" pitchFamily="34" charset="0"/>
              <a:cs typeface="Segoe UI" pitchFamily="34" charset="0"/>
            </a:endParaRPr>
          </a:p>
        </p:txBody>
      </p:sp>
      <p:sp>
        <p:nvSpPr>
          <p:cNvPr id="40" name="Right Arrow 39"/>
          <p:cNvSpPr/>
          <p:nvPr/>
        </p:nvSpPr>
        <p:spPr bwMode="auto">
          <a:xfrm rot="8747623">
            <a:off x="4784499" y="3154535"/>
            <a:ext cx="359568" cy="263596"/>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solidFill>
                <a:schemeClr val="accent3"/>
              </a:solidFill>
              <a:latin typeface="Segoe UI" pitchFamily="34" charset="0"/>
              <a:ea typeface="Segoe UI" pitchFamily="34" charset="0"/>
              <a:cs typeface="Segoe UI" pitchFamily="34" charset="0"/>
            </a:endParaRPr>
          </a:p>
        </p:txBody>
      </p:sp>
      <p:sp>
        <p:nvSpPr>
          <p:cNvPr id="42" name="TextBox 41"/>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088300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p:cNvSpPr/>
          <p:nvPr/>
        </p:nvSpPr>
        <p:spPr bwMode="auto">
          <a:xfrm>
            <a:off x="2686050" y="918986"/>
            <a:ext cx="954404" cy="385939"/>
          </a:xfrm>
          <a:prstGeom prst="ellipse">
            <a:avLst/>
          </a:prstGeom>
          <a:noFill/>
          <a:ln w="254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 name="Rectangle 2"/>
          <p:cNvSpPr/>
          <p:nvPr/>
        </p:nvSpPr>
        <p:spPr bwMode="auto">
          <a:xfrm>
            <a:off x="4308496" y="1872534"/>
            <a:ext cx="1151000" cy="344963"/>
          </a:xfrm>
          <a:prstGeom prst="rect">
            <a:avLst/>
          </a:prstGeom>
          <a:solidFill>
            <a:schemeClr val="accent2">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 name="Can 1"/>
          <p:cNvSpPr/>
          <p:nvPr/>
        </p:nvSpPr>
        <p:spPr bwMode="auto">
          <a:xfrm>
            <a:off x="7681643" y="123084"/>
            <a:ext cx="970907" cy="827645"/>
          </a:xfrm>
          <a:prstGeom prst="can">
            <a:avLst/>
          </a:prstGeom>
          <a:solidFill>
            <a:schemeClr val="accent2">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3" name="TextBox 12"/>
          <p:cNvSpPr txBox="1"/>
          <p:nvPr/>
        </p:nvSpPr>
        <p:spPr>
          <a:xfrm>
            <a:off x="5743658" y="2706203"/>
            <a:ext cx="1765189" cy="283604"/>
          </a:xfrm>
          <a:prstGeom prst="rect">
            <a:avLst/>
          </a:prstGeom>
          <a:noFill/>
        </p:spPr>
        <p:txBody>
          <a:bodyPr wrap="square" lIns="0" tIns="0" rIns="0" bIns="0" rtlCol="0">
            <a:spAutoFit/>
          </a:bodyPr>
          <a:lstStyle/>
          <a:p>
            <a:pPr>
              <a:lnSpc>
                <a:spcPts val="2200"/>
              </a:lnSpc>
            </a:pPr>
            <a:r>
              <a:rPr lang="en-US" sz="2000" dirty="0" smtClean="0">
                <a:latin typeface="Garamond" panose="02020404030301010803" pitchFamily="18" charset="0"/>
              </a:rPr>
              <a:t>no match</a:t>
            </a:r>
          </a:p>
        </p:txBody>
      </p:sp>
      <p:sp>
        <p:nvSpPr>
          <p:cNvPr id="18" name="Right Arrow 17"/>
          <p:cNvSpPr/>
          <p:nvPr/>
        </p:nvSpPr>
        <p:spPr bwMode="auto">
          <a:xfrm>
            <a:off x="5573399" y="1922161"/>
            <a:ext cx="359568" cy="263596"/>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solidFill>
                <a:schemeClr val="accent3"/>
              </a:solidFill>
              <a:latin typeface="Segoe UI" pitchFamily="34" charset="0"/>
              <a:ea typeface="Segoe UI" pitchFamily="34" charset="0"/>
              <a:cs typeface="Segoe UI" pitchFamily="34" charset="0"/>
            </a:endParaRPr>
          </a:p>
        </p:txBody>
      </p:sp>
      <p:sp>
        <p:nvSpPr>
          <p:cNvPr id="19" name="Right Arrow 18"/>
          <p:cNvSpPr/>
          <p:nvPr/>
        </p:nvSpPr>
        <p:spPr bwMode="auto">
          <a:xfrm>
            <a:off x="3872168" y="1937003"/>
            <a:ext cx="359568" cy="263596"/>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solidFill>
                <a:schemeClr val="accent3"/>
              </a:solidFill>
              <a:latin typeface="Segoe UI" pitchFamily="34" charset="0"/>
              <a:ea typeface="Segoe UI" pitchFamily="34" charset="0"/>
              <a:cs typeface="Segoe UI" pitchFamily="34" charset="0"/>
            </a:endParaRPr>
          </a:p>
        </p:txBody>
      </p:sp>
      <p:sp>
        <p:nvSpPr>
          <p:cNvPr id="20" name="Right Arrow 19"/>
          <p:cNvSpPr/>
          <p:nvPr/>
        </p:nvSpPr>
        <p:spPr bwMode="auto">
          <a:xfrm>
            <a:off x="7376171" y="1916615"/>
            <a:ext cx="359568" cy="263596"/>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solidFill>
                <a:schemeClr val="accent3"/>
              </a:solidFill>
              <a:latin typeface="Segoe UI" pitchFamily="34" charset="0"/>
              <a:ea typeface="Segoe UI" pitchFamily="34" charset="0"/>
              <a:cs typeface="Segoe UI" pitchFamily="34" charset="0"/>
            </a:endParaRPr>
          </a:p>
        </p:txBody>
      </p:sp>
      <p:sp>
        <p:nvSpPr>
          <p:cNvPr id="22" name="Title 21"/>
          <p:cNvSpPr>
            <a:spLocks noGrp="1"/>
          </p:cNvSpPr>
          <p:nvPr>
            <p:ph type="title"/>
          </p:nvPr>
        </p:nvSpPr>
        <p:spPr>
          <a:xfrm>
            <a:off x="389436" y="171450"/>
            <a:ext cx="8363938" cy="671402"/>
          </a:xfrm>
        </p:spPr>
        <p:txBody>
          <a:bodyPr/>
          <a:lstStyle/>
          <a:p>
            <a:r>
              <a:rPr lang="en-US" dirty="0" err="1" smtClean="0"/>
              <a:t>ClaimBuster</a:t>
            </a:r>
            <a:endParaRPr lang="en-US" dirty="0"/>
          </a:p>
        </p:txBody>
      </p:sp>
      <p:pic>
        <p:nvPicPr>
          <p:cNvPr id="2053" name="Picture 5" descr="magnifying glass"/>
          <p:cNvPicPr>
            <a:picLocks noChangeAspect="1" noChangeArrowheads="1"/>
          </p:cNvPicPr>
          <p:nvPr/>
        </p:nvPicPr>
        <p:blipFill>
          <a:blip r:embed="rId2"/>
          <a:srcRect/>
          <a:stretch>
            <a:fillRect/>
          </a:stretch>
        </p:blipFill>
        <p:spPr bwMode="auto">
          <a:xfrm>
            <a:off x="3427753" y="3090604"/>
            <a:ext cx="1248398" cy="772657"/>
          </a:xfrm>
          <a:prstGeom prst="rect">
            <a:avLst/>
          </a:prstGeom>
          <a:noFill/>
        </p:spPr>
      </p:pic>
      <p:sp>
        <p:nvSpPr>
          <p:cNvPr id="24" name="TextBox 23"/>
          <p:cNvSpPr txBox="1"/>
          <p:nvPr/>
        </p:nvSpPr>
        <p:spPr>
          <a:xfrm>
            <a:off x="609826" y="3581132"/>
            <a:ext cx="2954654" cy="564257"/>
          </a:xfrm>
          <a:prstGeom prst="rect">
            <a:avLst/>
          </a:prstGeom>
          <a:noFill/>
        </p:spPr>
        <p:txBody>
          <a:bodyPr wrap="square" lIns="0" tIns="0" rIns="0" bIns="0" rtlCol="0">
            <a:spAutoFit/>
          </a:bodyPr>
          <a:lstStyle/>
          <a:p>
            <a:pPr>
              <a:lnSpc>
                <a:spcPts val="2200"/>
              </a:lnSpc>
            </a:pPr>
            <a:r>
              <a:rPr lang="en-US" sz="2000" dirty="0" smtClean="0">
                <a:latin typeface="Garamond" panose="02020404030301010803" pitchFamily="18" charset="0"/>
              </a:rPr>
              <a:t>assist data </a:t>
            </a:r>
            <a:r>
              <a:rPr lang="en-US" sz="2000" dirty="0">
                <a:latin typeface="Garamond" panose="02020404030301010803" pitchFamily="18" charset="0"/>
              </a:rPr>
              <a:t>analysis; s</a:t>
            </a:r>
            <a:r>
              <a:rPr lang="en-US" sz="2000" dirty="0" smtClean="0">
                <a:latin typeface="Garamond" panose="02020404030301010803" pitchFamily="18" charset="0"/>
              </a:rPr>
              <a:t>olicit </a:t>
            </a:r>
            <a:r>
              <a:rPr lang="en-US" sz="2000" dirty="0">
                <a:latin typeface="Garamond" panose="02020404030301010803" pitchFamily="18" charset="0"/>
              </a:rPr>
              <a:t>analyses from </a:t>
            </a:r>
            <a:r>
              <a:rPr lang="en-US" sz="2000" dirty="0" smtClean="0">
                <a:latin typeface="Garamond" panose="02020404030301010803" pitchFamily="18" charset="0"/>
              </a:rPr>
              <a:t>professionals</a:t>
            </a:r>
          </a:p>
        </p:txBody>
      </p:sp>
      <p:sp>
        <p:nvSpPr>
          <p:cNvPr id="25" name="Rectangle 24"/>
          <p:cNvSpPr/>
          <p:nvPr/>
        </p:nvSpPr>
        <p:spPr>
          <a:xfrm>
            <a:off x="155049" y="4699111"/>
            <a:ext cx="6913661" cy="400110"/>
          </a:xfrm>
          <a:prstGeom prst="rect">
            <a:avLst/>
          </a:prstGeom>
        </p:spPr>
        <p:txBody>
          <a:bodyPr wrap="square">
            <a:spAutoFit/>
          </a:bodyPr>
          <a:lstStyle/>
          <a:p>
            <a:r>
              <a:rPr lang="en-US" sz="1000" dirty="0" smtClean="0">
                <a:latin typeface="Garamond" pitchFamily="18" charset="0"/>
              </a:rPr>
              <a:t>www.wsandb.co.uk/wsb/news/2405401/european-court-rules-insurers-need-to-include-economic-consequences-of-policies#</a:t>
            </a:r>
          </a:p>
          <a:p>
            <a:r>
              <a:rPr lang="en-US" sz="1000" dirty="0" smtClean="0">
                <a:latin typeface="Garamond" pitchFamily="18" charset="0"/>
              </a:rPr>
              <a:t>www.outsidethebeltway.com</a:t>
            </a:r>
            <a:endParaRPr lang="en-US" sz="1000" dirty="0">
              <a:latin typeface="Garamond" pitchFamily="18" charset="0"/>
            </a:endParaRPr>
          </a:p>
        </p:txBody>
      </p:sp>
      <p:sp>
        <p:nvSpPr>
          <p:cNvPr id="17" name="TextBox 16"/>
          <p:cNvSpPr txBox="1"/>
          <p:nvPr/>
        </p:nvSpPr>
        <p:spPr>
          <a:xfrm>
            <a:off x="454523" y="972014"/>
            <a:ext cx="3265260" cy="1974900"/>
          </a:xfrm>
          <a:prstGeom prst="rect">
            <a:avLst/>
          </a:prstGeom>
          <a:noFill/>
          <a:ln>
            <a:solidFill>
              <a:schemeClr val="tx1"/>
            </a:solidFill>
          </a:ln>
        </p:spPr>
        <p:txBody>
          <a:bodyPr wrap="square" lIns="0" tIns="0" rIns="0" bIns="0" rtlCol="0">
            <a:spAutoFit/>
          </a:bodyPr>
          <a:lstStyle/>
          <a:p>
            <a:pPr marL="342900" indent="-342900">
              <a:lnSpc>
                <a:spcPts val="2200"/>
              </a:lnSpc>
              <a:buFont typeface="Courier New" panose="02070309020205020404" pitchFamily="49" charset="0"/>
              <a:buChar char="o"/>
            </a:pPr>
            <a:r>
              <a:rPr lang="en-US" sz="2000" dirty="0">
                <a:latin typeface="Garamond" panose="02020404030301010803" pitchFamily="18" charset="0"/>
              </a:rPr>
              <a:t>p</a:t>
            </a:r>
            <a:r>
              <a:rPr lang="en-US" sz="2000" dirty="0" smtClean="0">
                <a:latin typeface="Garamond" panose="02020404030301010803" pitchFamily="18" charset="0"/>
              </a:rPr>
              <a:t>olitical </a:t>
            </a:r>
            <a:r>
              <a:rPr lang="en-US" sz="2000" dirty="0">
                <a:latin typeface="Garamond" panose="02020404030301010803" pitchFamily="18" charset="0"/>
              </a:rPr>
              <a:t>discourses </a:t>
            </a:r>
            <a:r>
              <a:rPr lang="en-US" sz="2000" dirty="0" smtClean="0">
                <a:latin typeface="Garamond" panose="02020404030301010803" pitchFamily="18" charset="0"/>
              </a:rPr>
              <a:t>(debates, interviews), advertisements, live events on TV</a:t>
            </a:r>
            <a:r>
              <a:rPr lang="en-US" sz="2000" dirty="0">
                <a:latin typeface="Garamond" panose="02020404030301010803" pitchFamily="18" charset="0"/>
              </a:rPr>
              <a:t> </a:t>
            </a:r>
            <a:r>
              <a:rPr lang="en-US" sz="2000" dirty="0" smtClean="0">
                <a:latin typeface="Garamond" panose="02020404030301010803" pitchFamily="18" charset="0"/>
              </a:rPr>
              <a:t>and online video streams</a:t>
            </a:r>
          </a:p>
          <a:p>
            <a:pPr marL="342900" indent="-342900">
              <a:lnSpc>
                <a:spcPts val="2200"/>
              </a:lnSpc>
              <a:buFont typeface="Courier New" panose="02070309020205020404" pitchFamily="49" charset="0"/>
              <a:buChar char="o"/>
            </a:pPr>
            <a:r>
              <a:rPr lang="en-US" sz="2000" dirty="0" smtClean="0">
                <a:latin typeface="Garamond" panose="02020404030301010803" pitchFamily="18" charset="0"/>
              </a:rPr>
              <a:t>social media (e.g., twitter)</a:t>
            </a:r>
          </a:p>
          <a:p>
            <a:pPr marL="342900" indent="-342900">
              <a:lnSpc>
                <a:spcPts val="2200"/>
              </a:lnSpc>
              <a:buFont typeface="Courier New" panose="02070309020205020404" pitchFamily="49" charset="0"/>
              <a:buChar char="o"/>
            </a:pPr>
            <a:r>
              <a:rPr lang="en-US" sz="2000" dirty="0" smtClean="0">
                <a:latin typeface="Garamond" panose="02020404030301010803" pitchFamily="18" charset="0"/>
              </a:rPr>
              <a:t>web pages</a:t>
            </a:r>
          </a:p>
          <a:p>
            <a:pPr marL="342900" indent="-342900">
              <a:lnSpc>
                <a:spcPts val="2200"/>
              </a:lnSpc>
              <a:buFont typeface="Courier New" panose="02070309020205020404" pitchFamily="49" charset="0"/>
              <a:buChar char="o"/>
            </a:pPr>
            <a:r>
              <a:rPr lang="en-US" sz="2000" dirty="0" smtClean="0">
                <a:latin typeface="Garamond" panose="02020404030301010803" pitchFamily="18" charset="0"/>
              </a:rPr>
              <a:t>news articles</a:t>
            </a:r>
          </a:p>
        </p:txBody>
      </p:sp>
      <p:sp>
        <p:nvSpPr>
          <p:cNvPr id="26" name="TextBox 25"/>
          <p:cNvSpPr txBox="1"/>
          <p:nvPr/>
        </p:nvSpPr>
        <p:spPr>
          <a:xfrm>
            <a:off x="6002787" y="1788020"/>
            <a:ext cx="1391494" cy="580095"/>
          </a:xfrm>
          <a:prstGeom prst="rect">
            <a:avLst/>
          </a:prstGeom>
          <a:noFill/>
        </p:spPr>
        <p:txBody>
          <a:bodyPr wrap="square" lIns="0" tIns="0" rIns="0" bIns="0" rtlCol="0">
            <a:spAutoFit/>
          </a:bodyPr>
          <a:lstStyle/>
          <a:p>
            <a:pPr>
              <a:lnSpc>
                <a:spcPts val="2200"/>
              </a:lnSpc>
            </a:pPr>
            <a:r>
              <a:rPr lang="en-US" sz="2000" dirty="0" smtClean="0">
                <a:latin typeface="Garamond" panose="02020404030301010803" pitchFamily="18" charset="0"/>
              </a:rPr>
              <a:t>important factual claims</a:t>
            </a:r>
          </a:p>
        </p:txBody>
      </p:sp>
      <p:sp>
        <p:nvSpPr>
          <p:cNvPr id="27" name="TextBox 26"/>
          <p:cNvSpPr txBox="1"/>
          <p:nvPr/>
        </p:nvSpPr>
        <p:spPr>
          <a:xfrm>
            <a:off x="6905625" y="918986"/>
            <a:ext cx="2238376" cy="564257"/>
          </a:xfrm>
          <a:prstGeom prst="rect">
            <a:avLst/>
          </a:prstGeom>
          <a:noFill/>
        </p:spPr>
        <p:txBody>
          <a:bodyPr wrap="square" lIns="0" tIns="0" rIns="0" bIns="0" rtlCol="0">
            <a:spAutoFit/>
          </a:bodyPr>
          <a:lstStyle/>
          <a:p>
            <a:pPr>
              <a:lnSpc>
                <a:spcPts val="2200"/>
              </a:lnSpc>
            </a:pPr>
            <a:r>
              <a:rPr lang="en-US" sz="2000" dirty="0">
                <a:latin typeface="Garamond" panose="02020404030301010803" pitchFamily="18" charset="0"/>
              </a:rPr>
              <a:t>r</a:t>
            </a:r>
            <a:r>
              <a:rPr lang="en-US" sz="2000" dirty="0" smtClean="0">
                <a:latin typeface="Garamond" panose="02020404030301010803" pitchFamily="18" charset="0"/>
              </a:rPr>
              <a:t>epository of already-checked claims</a:t>
            </a:r>
          </a:p>
        </p:txBody>
      </p:sp>
      <p:sp>
        <p:nvSpPr>
          <p:cNvPr id="28" name="TextBox 27"/>
          <p:cNvSpPr txBox="1"/>
          <p:nvPr/>
        </p:nvSpPr>
        <p:spPr>
          <a:xfrm>
            <a:off x="4394233" y="1919530"/>
            <a:ext cx="1065264" cy="282129"/>
          </a:xfrm>
          <a:prstGeom prst="rect">
            <a:avLst/>
          </a:prstGeom>
          <a:noFill/>
        </p:spPr>
        <p:txBody>
          <a:bodyPr wrap="square" lIns="0" tIns="0" rIns="0" bIns="0" rtlCol="0">
            <a:spAutoFit/>
          </a:bodyPr>
          <a:lstStyle/>
          <a:p>
            <a:pPr>
              <a:lnSpc>
                <a:spcPts val="2200"/>
              </a:lnSpc>
            </a:pPr>
            <a:r>
              <a:rPr lang="en-US" sz="2400" dirty="0" smtClean="0">
                <a:latin typeface="Garamond" panose="02020404030301010803" pitchFamily="18" charset="0"/>
              </a:rPr>
              <a:t>detector</a:t>
            </a:r>
          </a:p>
        </p:txBody>
      </p:sp>
      <p:sp>
        <p:nvSpPr>
          <p:cNvPr id="29" name="Rectangle 28"/>
          <p:cNvSpPr/>
          <p:nvPr/>
        </p:nvSpPr>
        <p:spPr bwMode="auto">
          <a:xfrm>
            <a:off x="7786685" y="1872210"/>
            <a:ext cx="1151000" cy="344963"/>
          </a:xfrm>
          <a:prstGeom prst="rect">
            <a:avLst/>
          </a:prstGeom>
          <a:solidFill>
            <a:schemeClr val="accent2">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0" name="TextBox 29"/>
          <p:cNvSpPr txBox="1"/>
          <p:nvPr/>
        </p:nvSpPr>
        <p:spPr>
          <a:xfrm>
            <a:off x="7872422" y="1919206"/>
            <a:ext cx="1065264" cy="297967"/>
          </a:xfrm>
          <a:prstGeom prst="rect">
            <a:avLst/>
          </a:prstGeom>
          <a:noFill/>
        </p:spPr>
        <p:txBody>
          <a:bodyPr wrap="square" lIns="0" tIns="0" rIns="0" bIns="0" rtlCol="0">
            <a:spAutoFit/>
          </a:bodyPr>
          <a:lstStyle/>
          <a:p>
            <a:pPr>
              <a:lnSpc>
                <a:spcPts val="2200"/>
              </a:lnSpc>
            </a:pPr>
            <a:r>
              <a:rPr lang="en-US" sz="2400" dirty="0" smtClean="0">
                <a:latin typeface="Garamond" panose="02020404030301010803" pitchFamily="18" charset="0"/>
              </a:rPr>
              <a:t>matcher</a:t>
            </a:r>
          </a:p>
        </p:txBody>
      </p:sp>
      <p:sp>
        <p:nvSpPr>
          <p:cNvPr id="31" name="Right Arrow 30"/>
          <p:cNvSpPr/>
          <p:nvPr/>
        </p:nvSpPr>
        <p:spPr bwMode="auto">
          <a:xfrm rot="5400000">
            <a:off x="8050602" y="1527577"/>
            <a:ext cx="359568" cy="263596"/>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solidFill>
                <a:schemeClr val="accent3"/>
              </a:solidFill>
              <a:latin typeface="Segoe UI" pitchFamily="34" charset="0"/>
              <a:ea typeface="Segoe UI" pitchFamily="34" charset="0"/>
              <a:cs typeface="Segoe UI" pitchFamily="34" charset="0"/>
            </a:endParaRPr>
          </a:p>
        </p:txBody>
      </p:sp>
      <p:sp>
        <p:nvSpPr>
          <p:cNvPr id="35" name="Right Arrow 34"/>
          <p:cNvSpPr/>
          <p:nvPr/>
        </p:nvSpPr>
        <p:spPr bwMode="auto">
          <a:xfrm rot="5400000">
            <a:off x="8229523" y="2285067"/>
            <a:ext cx="359568" cy="263596"/>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solidFill>
                <a:schemeClr val="accent3"/>
              </a:solidFill>
              <a:latin typeface="Segoe UI" pitchFamily="34" charset="0"/>
              <a:ea typeface="Segoe UI" pitchFamily="34" charset="0"/>
              <a:cs typeface="Segoe UI" pitchFamily="34" charset="0"/>
            </a:endParaRPr>
          </a:p>
        </p:txBody>
      </p:sp>
      <p:sp>
        <p:nvSpPr>
          <p:cNvPr id="36" name="TextBox 35"/>
          <p:cNvSpPr txBox="1"/>
          <p:nvPr/>
        </p:nvSpPr>
        <p:spPr>
          <a:xfrm>
            <a:off x="7920617" y="2707822"/>
            <a:ext cx="977380" cy="283604"/>
          </a:xfrm>
          <a:prstGeom prst="rect">
            <a:avLst/>
          </a:prstGeom>
          <a:noFill/>
        </p:spPr>
        <p:txBody>
          <a:bodyPr wrap="square" lIns="0" tIns="0" rIns="0" bIns="0" rtlCol="0">
            <a:spAutoFit/>
          </a:bodyPr>
          <a:lstStyle/>
          <a:p>
            <a:pPr>
              <a:lnSpc>
                <a:spcPts val="2200"/>
              </a:lnSpc>
            </a:pPr>
            <a:r>
              <a:rPr lang="en-US" sz="2000" dirty="0" smtClean="0">
                <a:latin typeface="Garamond" panose="02020404030301010803" pitchFamily="18" charset="0"/>
              </a:rPr>
              <a:t>matched</a:t>
            </a:r>
          </a:p>
        </p:txBody>
      </p:sp>
      <p:sp>
        <p:nvSpPr>
          <p:cNvPr id="37" name="Right Arrow 36"/>
          <p:cNvSpPr/>
          <p:nvPr/>
        </p:nvSpPr>
        <p:spPr bwMode="auto">
          <a:xfrm rot="5400000">
            <a:off x="8259756" y="3208892"/>
            <a:ext cx="359568" cy="263596"/>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solidFill>
                <a:schemeClr val="accent3"/>
              </a:solidFill>
              <a:latin typeface="Segoe UI" pitchFamily="34" charset="0"/>
              <a:ea typeface="Segoe UI" pitchFamily="34" charset="0"/>
              <a:cs typeface="Segoe UI" pitchFamily="34" charset="0"/>
            </a:endParaRPr>
          </a:p>
        </p:txBody>
      </p:sp>
      <p:sp>
        <p:nvSpPr>
          <p:cNvPr id="38" name="TextBox 37"/>
          <p:cNvSpPr txBox="1"/>
          <p:nvPr/>
        </p:nvSpPr>
        <p:spPr>
          <a:xfrm>
            <a:off x="5755192" y="3491299"/>
            <a:ext cx="3278178" cy="846386"/>
          </a:xfrm>
          <a:prstGeom prst="rect">
            <a:avLst/>
          </a:prstGeom>
          <a:noFill/>
        </p:spPr>
        <p:txBody>
          <a:bodyPr wrap="square" lIns="0" tIns="0" rIns="0" bIns="0" rtlCol="0">
            <a:spAutoFit/>
          </a:bodyPr>
          <a:lstStyle/>
          <a:p>
            <a:pPr>
              <a:lnSpc>
                <a:spcPts val="2200"/>
              </a:lnSpc>
            </a:pPr>
            <a:r>
              <a:rPr lang="en-US" sz="2000" dirty="0" smtClean="0">
                <a:latin typeface="Garamond" panose="02020404030301010803" pitchFamily="18" charset="0"/>
              </a:rPr>
              <a:t>display existing fact-checkers, delivered via browser extensions, mobile and smart-TV apps</a:t>
            </a:r>
          </a:p>
        </p:txBody>
      </p:sp>
      <p:sp>
        <p:nvSpPr>
          <p:cNvPr id="39" name="Right Arrow 38"/>
          <p:cNvSpPr/>
          <p:nvPr/>
        </p:nvSpPr>
        <p:spPr bwMode="auto">
          <a:xfrm rot="8747623">
            <a:off x="7392272" y="2325659"/>
            <a:ext cx="359568" cy="263596"/>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solidFill>
                <a:schemeClr val="accent3"/>
              </a:solidFill>
              <a:latin typeface="Segoe UI" pitchFamily="34" charset="0"/>
              <a:ea typeface="Segoe UI" pitchFamily="34" charset="0"/>
              <a:cs typeface="Segoe UI" pitchFamily="34" charset="0"/>
            </a:endParaRPr>
          </a:p>
        </p:txBody>
      </p:sp>
      <p:sp>
        <p:nvSpPr>
          <p:cNvPr id="40" name="Right Arrow 39"/>
          <p:cNvSpPr/>
          <p:nvPr/>
        </p:nvSpPr>
        <p:spPr bwMode="auto">
          <a:xfrm rot="8747623">
            <a:off x="4784499" y="3154535"/>
            <a:ext cx="359568" cy="263596"/>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solidFill>
                <a:schemeClr val="accent3"/>
              </a:solidFill>
              <a:latin typeface="Segoe UI" pitchFamily="34" charset="0"/>
              <a:ea typeface="Segoe UI" pitchFamily="34" charset="0"/>
              <a:cs typeface="Segoe UI" pitchFamily="34" charset="0"/>
            </a:endParaRPr>
          </a:p>
        </p:txBody>
      </p:sp>
      <p:sp>
        <p:nvSpPr>
          <p:cNvPr id="33" name="Oval 32"/>
          <p:cNvSpPr/>
          <p:nvPr/>
        </p:nvSpPr>
        <p:spPr bwMode="auto">
          <a:xfrm>
            <a:off x="2375806" y="2053959"/>
            <a:ext cx="954404" cy="385939"/>
          </a:xfrm>
          <a:prstGeom prst="ellipse">
            <a:avLst/>
          </a:prstGeom>
          <a:noFill/>
          <a:ln w="254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4" name="Oval 33"/>
          <p:cNvSpPr/>
          <p:nvPr/>
        </p:nvSpPr>
        <p:spPr bwMode="auto">
          <a:xfrm>
            <a:off x="4323065" y="1861448"/>
            <a:ext cx="1088805" cy="385939"/>
          </a:xfrm>
          <a:prstGeom prst="ellipse">
            <a:avLst/>
          </a:prstGeom>
          <a:noFill/>
          <a:ln w="254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1" name="Oval 40"/>
          <p:cNvSpPr/>
          <p:nvPr/>
        </p:nvSpPr>
        <p:spPr bwMode="auto">
          <a:xfrm>
            <a:off x="485002" y="3520474"/>
            <a:ext cx="2020074" cy="385939"/>
          </a:xfrm>
          <a:prstGeom prst="ellipse">
            <a:avLst/>
          </a:prstGeom>
          <a:noFill/>
          <a:ln w="254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2" name="TextBox 41"/>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2027944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err="1" smtClean="0"/>
              <a:t>iCheck</a:t>
            </a:r>
            <a:r>
              <a:rPr lang="en-US" dirty="0" smtClean="0"/>
              <a:t> (Led by Duke)</a:t>
            </a:r>
            <a:endParaRPr lang="en-US" dirty="0">
              <a:solidFill>
                <a:srgbClr val="0064B1"/>
              </a:solidFill>
            </a:endParaRPr>
          </a:p>
        </p:txBody>
      </p:sp>
      <p:pic>
        <p:nvPicPr>
          <p:cNvPr id="21" name="Picture 2"/>
          <p:cNvPicPr>
            <a:picLocks noChangeAspect="1" noChangeArrowheads="1"/>
          </p:cNvPicPr>
          <p:nvPr/>
        </p:nvPicPr>
        <p:blipFill>
          <a:blip r:embed="rId2"/>
          <a:srcRect/>
          <a:stretch>
            <a:fillRect/>
          </a:stretch>
        </p:blipFill>
        <p:spPr bwMode="auto">
          <a:xfrm>
            <a:off x="228902" y="1254752"/>
            <a:ext cx="8915098" cy="3888748"/>
          </a:xfrm>
          <a:prstGeom prst="rect">
            <a:avLst/>
          </a:prstGeom>
          <a:noFill/>
          <a:ln w="9525">
            <a:noFill/>
            <a:miter lim="800000"/>
            <a:headEnd/>
            <a:tailEnd/>
          </a:ln>
        </p:spPr>
      </p:pic>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5884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err="1" smtClean="0"/>
              <a:t>iCheck</a:t>
            </a:r>
            <a:r>
              <a:rPr lang="en-US" dirty="0"/>
              <a:t> </a:t>
            </a:r>
            <a:r>
              <a:rPr lang="en-US" dirty="0" smtClean="0"/>
              <a:t>(Led </a:t>
            </a:r>
            <a:r>
              <a:rPr lang="en-US" dirty="0"/>
              <a:t>by Duke)</a:t>
            </a:r>
            <a:endParaRPr lang="en-US" dirty="0">
              <a:solidFill>
                <a:srgbClr val="0064B1"/>
              </a:solidFill>
            </a:endParaRPr>
          </a:p>
        </p:txBody>
      </p:sp>
      <p:pic>
        <p:nvPicPr>
          <p:cNvPr id="4" name="Picture 2"/>
          <p:cNvPicPr>
            <a:picLocks noChangeAspect="1" noChangeArrowheads="1"/>
          </p:cNvPicPr>
          <p:nvPr/>
        </p:nvPicPr>
        <p:blipFill>
          <a:blip r:embed="rId2"/>
          <a:srcRect/>
          <a:stretch>
            <a:fillRect/>
          </a:stretch>
        </p:blipFill>
        <p:spPr bwMode="auto">
          <a:xfrm>
            <a:off x="23853" y="1015524"/>
            <a:ext cx="9058125" cy="3173819"/>
          </a:xfrm>
          <a:prstGeom prst="rect">
            <a:avLst/>
          </a:prstGeom>
          <a:noFill/>
          <a:ln w="9525">
            <a:noFill/>
            <a:miter lim="800000"/>
            <a:headEnd/>
            <a:tailEnd/>
          </a:ln>
        </p:spPr>
      </p:pic>
      <p:sp>
        <p:nvSpPr>
          <p:cNvPr id="5" name="TextBox 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4047870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err="1" smtClean="0"/>
              <a:t>ClaimBuster</a:t>
            </a:r>
            <a:r>
              <a:rPr lang="en-US" dirty="0" smtClean="0"/>
              <a:t> to be 2016-Ready</a:t>
            </a:r>
            <a:endParaRPr lang="en-US" dirty="0">
              <a:solidFill>
                <a:srgbClr val="0064B1"/>
              </a:solidFill>
            </a:endParaRPr>
          </a:p>
        </p:txBody>
      </p:sp>
      <p:sp>
        <p:nvSpPr>
          <p:cNvPr id="21" name="TextBox 20"/>
          <p:cNvSpPr txBox="1"/>
          <p:nvPr/>
        </p:nvSpPr>
        <p:spPr>
          <a:xfrm>
            <a:off x="4998618" y="1893554"/>
            <a:ext cx="1765189" cy="862224"/>
          </a:xfrm>
          <a:prstGeom prst="rect">
            <a:avLst/>
          </a:prstGeom>
          <a:noFill/>
        </p:spPr>
        <p:txBody>
          <a:bodyPr wrap="square" lIns="0" tIns="0" rIns="0" bIns="0" rtlCol="0">
            <a:spAutoFit/>
          </a:bodyPr>
          <a:lstStyle/>
          <a:p>
            <a:pPr>
              <a:lnSpc>
                <a:spcPts val="2200"/>
              </a:lnSpc>
            </a:pPr>
            <a:r>
              <a:rPr lang="en-US" sz="2400" dirty="0" smtClean="0">
                <a:latin typeface="Garamond" panose="02020404030301010803" pitchFamily="18" charset="0"/>
              </a:rPr>
              <a:t>Factual claims recommended to be checked</a:t>
            </a:r>
          </a:p>
        </p:txBody>
      </p:sp>
      <p:sp>
        <p:nvSpPr>
          <p:cNvPr id="22" name="Right Arrow 21"/>
          <p:cNvSpPr/>
          <p:nvPr/>
        </p:nvSpPr>
        <p:spPr bwMode="auto">
          <a:xfrm>
            <a:off x="2049753" y="2192868"/>
            <a:ext cx="359568" cy="263596"/>
          </a:xfrm>
          <a:prstGeom prst="rightArrow">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solidFill>
                <a:schemeClr val="accent3"/>
              </a:solidFill>
              <a:latin typeface="Segoe UI" pitchFamily="34" charset="0"/>
              <a:ea typeface="Segoe UI" pitchFamily="34" charset="0"/>
              <a:cs typeface="Segoe UI" pitchFamily="34" charset="0"/>
            </a:endParaRPr>
          </a:p>
        </p:txBody>
      </p:sp>
      <p:sp>
        <p:nvSpPr>
          <p:cNvPr id="23" name="Right Arrow 22"/>
          <p:cNvSpPr/>
          <p:nvPr/>
        </p:nvSpPr>
        <p:spPr bwMode="auto">
          <a:xfrm>
            <a:off x="4525140" y="2192868"/>
            <a:ext cx="359568" cy="263596"/>
          </a:xfrm>
          <a:prstGeom prst="rightArrow">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solidFill>
                <a:schemeClr val="accent3"/>
              </a:solidFill>
              <a:latin typeface="Segoe UI" pitchFamily="34" charset="0"/>
              <a:ea typeface="Segoe UI" pitchFamily="34" charset="0"/>
              <a:cs typeface="Segoe UI" pitchFamily="34" charset="0"/>
            </a:endParaRPr>
          </a:p>
        </p:txBody>
      </p:sp>
      <p:sp>
        <p:nvSpPr>
          <p:cNvPr id="24" name="Right Arrow 23"/>
          <p:cNvSpPr/>
          <p:nvPr/>
        </p:nvSpPr>
        <p:spPr bwMode="auto">
          <a:xfrm>
            <a:off x="6806160" y="2192868"/>
            <a:ext cx="359568" cy="263596"/>
          </a:xfrm>
          <a:prstGeom prst="rightArrow">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solidFill>
                <a:schemeClr val="accent3"/>
              </a:solidFill>
              <a:latin typeface="Segoe UI" pitchFamily="34" charset="0"/>
              <a:ea typeface="Segoe UI" pitchFamily="34" charset="0"/>
              <a:cs typeface="Segoe UI" pitchFamily="34" charset="0"/>
            </a:endParaRPr>
          </a:p>
        </p:txBody>
      </p:sp>
      <p:pic>
        <p:nvPicPr>
          <p:cNvPr id="26" name="Picture 3" descr="C:\Users\Chengkai\AppData\Local\Temp\Rar$DR03.704\downloads\original-6017-5295379.png"/>
          <p:cNvPicPr>
            <a:picLocks noChangeAspect="1" noChangeArrowheads="1"/>
          </p:cNvPicPr>
          <p:nvPr/>
        </p:nvPicPr>
        <p:blipFill>
          <a:blip r:embed="rId2"/>
          <a:srcRect/>
          <a:stretch>
            <a:fillRect/>
          </a:stretch>
        </p:blipFill>
        <p:spPr bwMode="auto">
          <a:xfrm>
            <a:off x="2393343" y="1337827"/>
            <a:ext cx="2282023" cy="1901292"/>
          </a:xfrm>
          <a:prstGeom prst="rect">
            <a:avLst/>
          </a:prstGeom>
          <a:noFill/>
        </p:spPr>
      </p:pic>
      <p:sp>
        <p:nvSpPr>
          <p:cNvPr id="27" name="TextBox 26"/>
          <p:cNvSpPr txBox="1"/>
          <p:nvPr/>
        </p:nvSpPr>
        <p:spPr>
          <a:xfrm>
            <a:off x="485040" y="2358703"/>
            <a:ext cx="1383521" cy="862224"/>
          </a:xfrm>
          <a:prstGeom prst="rect">
            <a:avLst/>
          </a:prstGeom>
          <a:noFill/>
        </p:spPr>
        <p:txBody>
          <a:bodyPr wrap="square" lIns="0" tIns="0" rIns="0" bIns="0" rtlCol="0">
            <a:spAutoFit/>
          </a:bodyPr>
          <a:lstStyle/>
          <a:p>
            <a:pPr>
              <a:lnSpc>
                <a:spcPts val="2200"/>
              </a:lnSpc>
            </a:pPr>
            <a:r>
              <a:rPr lang="en-US" sz="2400" dirty="0" smtClean="0">
                <a:latin typeface="Garamond" panose="02020404030301010803" pitchFamily="18" charset="0"/>
              </a:rPr>
              <a:t>2016 </a:t>
            </a:r>
          </a:p>
          <a:p>
            <a:pPr>
              <a:lnSpc>
                <a:spcPts val="2200"/>
              </a:lnSpc>
            </a:pPr>
            <a:r>
              <a:rPr lang="en-US" sz="2400" dirty="0" smtClean="0">
                <a:latin typeface="Garamond" panose="02020404030301010803" pitchFamily="18" charset="0"/>
              </a:rPr>
              <a:t>Presidential </a:t>
            </a:r>
          </a:p>
          <a:p>
            <a:pPr>
              <a:lnSpc>
                <a:spcPts val="2200"/>
              </a:lnSpc>
            </a:pPr>
            <a:r>
              <a:rPr lang="en-US" sz="2400" dirty="0" smtClean="0">
                <a:latin typeface="Garamond" panose="02020404030301010803" pitchFamily="18" charset="0"/>
              </a:rPr>
              <a:t>Debates</a:t>
            </a:r>
          </a:p>
        </p:txBody>
      </p:sp>
      <p:pic>
        <p:nvPicPr>
          <p:cNvPr id="28" name="Picture 5" descr="magnifying glass"/>
          <p:cNvPicPr>
            <a:picLocks noChangeAspect="1" noChangeArrowheads="1"/>
          </p:cNvPicPr>
          <p:nvPr/>
        </p:nvPicPr>
        <p:blipFill>
          <a:blip r:embed="rId3"/>
          <a:srcRect/>
          <a:stretch>
            <a:fillRect/>
          </a:stretch>
        </p:blipFill>
        <p:spPr bwMode="auto">
          <a:xfrm>
            <a:off x="7362850" y="1489547"/>
            <a:ext cx="1248398" cy="772657"/>
          </a:xfrm>
          <a:prstGeom prst="rect">
            <a:avLst/>
          </a:prstGeom>
          <a:noFill/>
        </p:spPr>
      </p:pic>
      <p:sp>
        <p:nvSpPr>
          <p:cNvPr id="29" name="TextBox 28"/>
          <p:cNvSpPr txBox="1"/>
          <p:nvPr/>
        </p:nvSpPr>
        <p:spPr>
          <a:xfrm>
            <a:off x="7372288" y="2366656"/>
            <a:ext cx="1310521" cy="862224"/>
          </a:xfrm>
          <a:prstGeom prst="rect">
            <a:avLst/>
          </a:prstGeom>
          <a:noFill/>
        </p:spPr>
        <p:txBody>
          <a:bodyPr wrap="square" lIns="0" tIns="0" rIns="0" bIns="0" rtlCol="0">
            <a:spAutoFit/>
          </a:bodyPr>
          <a:lstStyle/>
          <a:p>
            <a:pPr>
              <a:lnSpc>
                <a:spcPts val="2200"/>
              </a:lnSpc>
            </a:pPr>
            <a:r>
              <a:rPr lang="en-US" sz="2400" dirty="0" smtClean="0">
                <a:latin typeface="Garamond" panose="02020404030301010803" pitchFamily="18" charset="0"/>
              </a:rPr>
              <a:t>Journalists investigate the claims</a:t>
            </a:r>
          </a:p>
        </p:txBody>
      </p:sp>
      <p:sp>
        <p:nvSpPr>
          <p:cNvPr id="33" name="TextBox 32"/>
          <p:cNvSpPr txBox="1"/>
          <p:nvPr/>
        </p:nvSpPr>
        <p:spPr>
          <a:xfrm>
            <a:off x="466297" y="3197585"/>
            <a:ext cx="1712826" cy="738664"/>
          </a:xfrm>
          <a:prstGeom prst="rect">
            <a:avLst/>
          </a:prstGeom>
          <a:noFill/>
        </p:spPr>
        <p:txBody>
          <a:bodyPr wrap="square" lIns="0" tIns="0" rIns="0" bIns="0" rtlCol="0">
            <a:spAutoFit/>
          </a:bodyPr>
          <a:lstStyle/>
          <a:p>
            <a:r>
              <a:rPr lang="en-US" sz="1600" dirty="0" smtClean="0">
                <a:latin typeface="Garamond" panose="02020404030301010803" pitchFamily="18" charset="0"/>
              </a:rPr>
              <a:t>(Speeches, </a:t>
            </a:r>
            <a:r>
              <a:rPr lang="en-US" sz="1600" dirty="0">
                <a:latin typeface="Garamond" panose="02020404030301010803" pitchFamily="18" charset="0"/>
              </a:rPr>
              <a:t>debates, interviews, </a:t>
            </a:r>
            <a:r>
              <a:rPr lang="en-US" sz="1600" dirty="0" smtClean="0">
                <a:latin typeface="Garamond" panose="02020404030301010803" pitchFamily="18" charset="0"/>
              </a:rPr>
              <a:t>social </a:t>
            </a:r>
            <a:r>
              <a:rPr lang="en-US" sz="1600" dirty="0">
                <a:latin typeface="Garamond" panose="02020404030301010803" pitchFamily="18" charset="0"/>
              </a:rPr>
              <a:t>media, </a:t>
            </a:r>
            <a:r>
              <a:rPr lang="en-US" sz="1600" dirty="0" smtClean="0">
                <a:latin typeface="Garamond" panose="02020404030301010803" pitchFamily="18" charset="0"/>
              </a:rPr>
              <a:t>news)</a:t>
            </a:r>
          </a:p>
        </p:txBody>
      </p:sp>
      <p:sp>
        <p:nvSpPr>
          <p:cNvPr id="3" name="Rectangle 2"/>
          <p:cNvSpPr/>
          <p:nvPr/>
        </p:nvSpPr>
        <p:spPr>
          <a:xfrm>
            <a:off x="7325963" y="3239119"/>
            <a:ext cx="1403170" cy="830997"/>
          </a:xfrm>
          <a:prstGeom prst="rect">
            <a:avLst/>
          </a:prstGeom>
        </p:spPr>
        <p:txBody>
          <a:bodyPr wrap="square">
            <a:spAutoFit/>
          </a:bodyPr>
          <a:lstStyle/>
          <a:p>
            <a:r>
              <a:rPr lang="en-US" sz="1600" dirty="0" smtClean="0">
                <a:latin typeface="Garamond" panose="02020404030301010803" pitchFamily="18" charset="0"/>
              </a:rPr>
              <a:t>(or checked </a:t>
            </a:r>
            <a:r>
              <a:rPr lang="en-US" sz="1600" dirty="0">
                <a:latin typeface="Garamond" panose="02020404030301010803" pitchFamily="18" charset="0"/>
              </a:rPr>
              <a:t>by </a:t>
            </a:r>
            <a:r>
              <a:rPr lang="en-US" sz="1600" dirty="0" smtClean="0">
                <a:latin typeface="Garamond" panose="02020404030301010803" pitchFamily="18" charset="0"/>
              </a:rPr>
              <a:t>algorithms, citizens, crowd)</a:t>
            </a:r>
            <a:endParaRPr lang="en-US" sz="1600" dirty="0">
              <a:latin typeface="Garamond" panose="02020404030301010803" pitchFamily="18" charset="0"/>
            </a:endParaRPr>
          </a:p>
        </p:txBody>
      </p:sp>
      <p:sp>
        <p:nvSpPr>
          <p:cNvPr id="14" name="TextBox 1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pic>
        <p:nvPicPr>
          <p:cNvPr id="1026" name="Picture 2" descr="http://sharing.kitsapsun.com/shareccct/photo/2015/09/16/APTOPIX%20GOP%202016%20Deba_Sain_1442459122358_24092929_ver1.0_900_675_1442461267087_24095257_ver1.0_640_48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445" y="1307130"/>
            <a:ext cx="1618710" cy="981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8494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images.clipartpanda.com/paper-clip-art-paper-clip-art-1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588711"/>
            <a:ext cx="544336" cy="5293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6713" y="3201035"/>
            <a:ext cx="1424869" cy="830997"/>
          </a:xfrm>
          <a:prstGeom prst="rect">
            <a:avLst/>
          </a:prstGeom>
          <a:noFill/>
        </p:spPr>
        <p:txBody>
          <a:bodyPr wrap="square" lIns="0" tIns="0" rIns="0" bIns="0" rtlCol="0">
            <a:spAutoFit/>
          </a:bodyPr>
          <a:lstStyle/>
          <a:p>
            <a:pPr algn="ctr"/>
            <a:r>
              <a:rPr lang="en-US" sz="1800" dirty="0" smtClean="0">
                <a:solidFill>
                  <a:srgbClr val="000000"/>
                </a:solidFill>
                <a:latin typeface="Garamond" panose="02020404030301010803" pitchFamily="18" charset="0"/>
              </a:rPr>
              <a:t>Presidential Debate Transcripts</a:t>
            </a:r>
          </a:p>
        </p:txBody>
      </p:sp>
      <p:sp>
        <p:nvSpPr>
          <p:cNvPr id="8" name="Can 7"/>
          <p:cNvSpPr/>
          <p:nvPr/>
        </p:nvSpPr>
        <p:spPr bwMode="auto">
          <a:xfrm>
            <a:off x="2105129" y="2512993"/>
            <a:ext cx="851591" cy="680750"/>
          </a:xfrm>
          <a:prstGeom prst="can">
            <a:avLst/>
          </a:prstGeom>
          <a:solidFill>
            <a:schemeClr val="accent1">
              <a:lumMod val="40000"/>
              <a:lumOff val="60000"/>
            </a:scheme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800" spc="-50" dirty="0" smtClean="0">
                <a:solidFill>
                  <a:srgbClr val="000000"/>
                </a:solidFill>
                <a:latin typeface="Garamond" panose="02020404030301010803" pitchFamily="18" charset="0"/>
                <a:ea typeface="Segoe UI" pitchFamily="34" charset="0"/>
                <a:cs typeface="Segoe UI" pitchFamily="34" charset="0"/>
              </a:rPr>
              <a:t>Ground Truth</a:t>
            </a:r>
            <a:endParaRPr lang="en-US" sz="1800" spc="-50" dirty="0">
              <a:solidFill>
                <a:srgbClr val="000000"/>
              </a:solidFill>
              <a:latin typeface="Garamond" panose="02020404030301010803" pitchFamily="18" charset="0"/>
              <a:ea typeface="Segoe UI" pitchFamily="34" charset="0"/>
              <a:cs typeface="Segoe UI" pitchFamily="34" charset="0"/>
            </a:endParaRPr>
          </a:p>
        </p:txBody>
      </p:sp>
      <p:sp>
        <p:nvSpPr>
          <p:cNvPr id="14" name="Text Placeholder 1"/>
          <p:cNvSpPr>
            <a:spLocks noGrp="1"/>
          </p:cNvSpPr>
          <p:nvPr>
            <p:ph type="body" sz="quarter" idx="10"/>
          </p:nvPr>
        </p:nvSpPr>
        <p:spPr>
          <a:xfrm>
            <a:off x="384673" y="342900"/>
            <a:ext cx="8423524" cy="1113446"/>
          </a:xfrm>
        </p:spPr>
        <p:txBody>
          <a:bodyPr/>
          <a:lstStyle/>
          <a:p>
            <a:r>
              <a:rPr lang="en-US" sz="4000" dirty="0" smtClean="0">
                <a:solidFill>
                  <a:srgbClr val="0064B1"/>
                </a:solidFill>
                <a:latin typeface="Garamond" panose="02020404030301010803" pitchFamily="18" charset="0"/>
              </a:rPr>
              <a:t>Finding Important Factual Claims: A Classification Problem</a:t>
            </a:r>
            <a:endParaRPr lang="en-US" sz="4000" dirty="0">
              <a:solidFill>
                <a:srgbClr val="0064B1"/>
              </a:solidFill>
              <a:latin typeface="Garamond" panose="02020404030301010803" pitchFamily="18" charset="0"/>
            </a:endParaRPr>
          </a:p>
        </p:txBody>
      </p:sp>
      <p:cxnSp>
        <p:nvCxnSpPr>
          <p:cNvPr id="10" name="Straight Arrow Connector 9"/>
          <p:cNvCxnSpPr>
            <a:stCxn id="1028" idx="3"/>
            <a:endCxn id="8" idx="2"/>
          </p:cNvCxnSpPr>
          <p:nvPr/>
        </p:nvCxnSpPr>
        <p:spPr>
          <a:xfrm>
            <a:off x="938036" y="2853368"/>
            <a:ext cx="1167093" cy="0"/>
          </a:xfrm>
          <a:prstGeom prst="straightConnector1">
            <a:avLst/>
          </a:prstGeom>
          <a:ln w="3810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35" name="Picture 11" descr="http://cdn.1001freedownloads.com/vector/thumb/89503/signore_gre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159" y="2039725"/>
            <a:ext cx="203816" cy="25371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1" descr="http://cdn.1001freedownloads.com/vector/thumb/89503/signore_gre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3493" y="2039725"/>
            <a:ext cx="203816" cy="25371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1" descr="http://cdn.1001freedownloads.com/vector/thumb/89503/signore_gre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6827" y="2039724"/>
            <a:ext cx="203816" cy="253712"/>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897810" y="2302038"/>
            <a:ext cx="1228494" cy="553998"/>
          </a:xfrm>
          <a:prstGeom prst="rect">
            <a:avLst/>
          </a:prstGeom>
          <a:noFill/>
        </p:spPr>
        <p:txBody>
          <a:bodyPr wrap="square" lIns="0" tIns="0" rIns="0" bIns="0" rtlCol="0">
            <a:spAutoFit/>
          </a:bodyPr>
          <a:lstStyle/>
          <a:p>
            <a:pPr algn="ctr"/>
            <a:r>
              <a:rPr lang="en-US" sz="1800" dirty="0" smtClean="0">
                <a:solidFill>
                  <a:srgbClr val="000000"/>
                </a:solidFill>
                <a:latin typeface="Garamond" panose="02020404030301010803" pitchFamily="18" charset="0"/>
              </a:rPr>
              <a:t>Human Annotation</a:t>
            </a:r>
          </a:p>
        </p:txBody>
      </p:sp>
      <p:sp>
        <p:nvSpPr>
          <p:cNvPr id="31" name="Rectangle 30"/>
          <p:cNvSpPr/>
          <p:nvPr/>
        </p:nvSpPr>
        <p:spPr bwMode="auto">
          <a:xfrm>
            <a:off x="4146139" y="2597751"/>
            <a:ext cx="831273" cy="511233"/>
          </a:xfrm>
          <a:prstGeom prst="rect">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800" spc="-50" dirty="0" smtClean="0">
                <a:solidFill>
                  <a:srgbClr val="000000"/>
                </a:solidFill>
                <a:latin typeface="Garamond" panose="02020404030301010803" pitchFamily="18" charset="0"/>
                <a:ea typeface="Segoe UI" pitchFamily="34" charset="0"/>
                <a:cs typeface="Segoe UI" pitchFamily="34" charset="0"/>
              </a:rPr>
              <a:t>Feature Vectors</a:t>
            </a:r>
            <a:endParaRPr lang="en-US" sz="1800" spc="-50" dirty="0">
              <a:solidFill>
                <a:srgbClr val="000000"/>
              </a:solidFill>
              <a:latin typeface="Garamond" panose="02020404030301010803" pitchFamily="18" charset="0"/>
              <a:ea typeface="Segoe UI" pitchFamily="34" charset="0"/>
              <a:cs typeface="Segoe UI" pitchFamily="34" charset="0"/>
            </a:endParaRPr>
          </a:p>
        </p:txBody>
      </p:sp>
      <p:cxnSp>
        <p:nvCxnSpPr>
          <p:cNvPr id="36" name="Straight Arrow Connector 35"/>
          <p:cNvCxnSpPr>
            <a:stCxn id="8" idx="4"/>
            <a:endCxn id="31" idx="1"/>
          </p:cNvCxnSpPr>
          <p:nvPr/>
        </p:nvCxnSpPr>
        <p:spPr>
          <a:xfrm>
            <a:off x="2956720" y="2853368"/>
            <a:ext cx="1189419" cy="0"/>
          </a:xfrm>
          <a:prstGeom prst="straightConnector1">
            <a:avLst/>
          </a:prstGeom>
          <a:ln w="3810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2891334" y="2292177"/>
            <a:ext cx="1282090" cy="553998"/>
          </a:xfrm>
          <a:prstGeom prst="rect">
            <a:avLst/>
          </a:prstGeom>
          <a:noFill/>
        </p:spPr>
        <p:txBody>
          <a:bodyPr wrap="square" lIns="0" tIns="0" rIns="0" bIns="0" rtlCol="0">
            <a:spAutoFit/>
          </a:bodyPr>
          <a:lstStyle/>
          <a:p>
            <a:pPr algn="ctr"/>
            <a:r>
              <a:rPr lang="en-US" sz="1800" dirty="0" smtClean="0">
                <a:solidFill>
                  <a:srgbClr val="000000"/>
                </a:solidFill>
                <a:latin typeface="Garamond" panose="02020404030301010803" pitchFamily="18" charset="0"/>
              </a:rPr>
              <a:t>Feature Extraction</a:t>
            </a:r>
          </a:p>
        </p:txBody>
      </p:sp>
      <p:pic>
        <p:nvPicPr>
          <p:cNvPr id="1037" name="Picture 13" descr="https://sendgrid.com/blog/wp-content/uploads/2014/11/AlchemyAPI-logo-220-squar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5679" y="1855288"/>
            <a:ext cx="558599" cy="41894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5760" y="1885549"/>
            <a:ext cx="768925" cy="388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7" name="Straight Arrow Connector 46"/>
          <p:cNvCxnSpPr>
            <a:stCxn id="31" idx="3"/>
            <a:endCxn id="21" idx="1"/>
          </p:cNvCxnSpPr>
          <p:nvPr/>
        </p:nvCxnSpPr>
        <p:spPr>
          <a:xfrm flipV="1">
            <a:off x="4977412" y="2853367"/>
            <a:ext cx="1041772" cy="1"/>
          </a:xfrm>
          <a:prstGeom prst="straightConnector1">
            <a:avLst/>
          </a:prstGeom>
          <a:ln w="3810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5020892" y="2287463"/>
            <a:ext cx="923096" cy="553998"/>
          </a:xfrm>
          <a:prstGeom prst="rect">
            <a:avLst/>
          </a:prstGeom>
          <a:noFill/>
        </p:spPr>
        <p:txBody>
          <a:bodyPr wrap="square" lIns="0" tIns="0" rIns="0" bIns="0" rtlCol="0">
            <a:spAutoFit/>
          </a:bodyPr>
          <a:lstStyle/>
          <a:p>
            <a:pPr algn="ctr"/>
            <a:r>
              <a:rPr lang="en-US" sz="1800" dirty="0" smtClean="0">
                <a:solidFill>
                  <a:srgbClr val="000000"/>
                </a:solidFill>
                <a:latin typeface="Garamond" panose="02020404030301010803" pitchFamily="18" charset="0"/>
              </a:rPr>
              <a:t>Learning Algorithm</a:t>
            </a:r>
          </a:p>
        </p:txBody>
      </p:sp>
      <p:pic>
        <p:nvPicPr>
          <p:cNvPr id="20" name="Picture 2" descr="http://usdailyreview.com/wp-content/uploads/2015/04/Campaign-2016.jpeg"/>
          <p:cNvPicPr>
            <a:picLocks noChangeAspect="1" noChangeArrowheads="1"/>
          </p:cNvPicPr>
          <p:nvPr/>
        </p:nvPicPr>
        <p:blipFill>
          <a:blip r:embed="rId6"/>
          <a:srcRect/>
          <a:stretch>
            <a:fillRect/>
          </a:stretch>
        </p:blipFill>
        <p:spPr bwMode="auto">
          <a:xfrm>
            <a:off x="5968137" y="1127595"/>
            <a:ext cx="1359653" cy="767546"/>
          </a:xfrm>
          <a:prstGeom prst="rect">
            <a:avLst/>
          </a:prstGeom>
          <a:noFill/>
        </p:spPr>
      </p:pic>
      <p:pic>
        <p:nvPicPr>
          <p:cNvPr id="21" name="Picture 3" descr="C:\Users\Chengkai\AppData\Local\Temp\Rar$DR03.704\downloads\original-6017-5295379.png"/>
          <p:cNvPicPr>
            <a:picLocks noChangeAspect="1" noChangeArrowheads="1"/>
          </p:cNvPicPr>
          <p:nvPr/>
        </p:nvPicPr>
        <p:blipFill>
          <a:blip r:embed="rId7"/>
          <a:srcRect/>
          <a:stretch>
            <a:fillRect/>
          </a:stretch>
        </p:blipFill>
        <p:spPr bwMode="auto">
          <a:xfrm>
            <a:off x="6019184" y="2329492"/>
            <a:ext cx="1257561" cy="1047750"/>
          </a:xfrm>
          <a:prstGeom prst="rect">
            <a:avLst/>
          </a:prstGeom>
          <a:noFill/>
        </p:spPr>
      </p:pic>
      <p:sp>
        <p:nvSpPr>
          <p:cNvPr id="22" name="TextBox 21"/>
          <p:cNvSpPr txBox="1"/>
          <p:nvPr/>
        </p:nvSpPr>
        <p:spPr>
          <a:xfrm>
            <a:off x="7427104" y="1068779"/>
            <a:ext cx="1383521" cy="862224"/>
          </a:xfrm>
          <a:prstGeom prst="rect">
            <a:avLst/>
          </a:prstGeom>
          <a:noFill/>
        </p:spPr>
        <p:txBody>
          <a:bodyPr wrap="square" lIns="0" tIns="0" rIns="0" bIns="0" rtlCol="0">
            <a:spAutoFit/>
          </a:bodyPr>
          <a:lstStyle/>
          <a:p>
            <a:pPr>
              <a:lnSpc>
                <a:spcPts val="2200"/>
              </a:lnSpc>
            </a:pPr>
            <a:r>
              <a:rPr lang="en-US" sz="1800" dirty="0" smtClean="0">
                <a:latin typeface="Garamond" panose="02020404030301010803" pitchFamily="18" charset="0"/>
              </a:rPr>
              <a:t>2016 </a:t>
            </a:r>
          </a:p>
          <a:p>
            <a:pPr>
              <a:lnSpc>
                <a:spcPts val="2200"/>
              </a:lnSpc>
            </a:pPr>
            <a:r>
              <a:rPr lang="en-US" sz="1800" dirty="0" smtClean="0">
                <a:latin typeface="Garamond" panose="02020404030301010803" pitchFamily="18" charset="0"/>
              </a:rPr>
              <a:t>Presidential </a:t>
            </a:r>
          </a:p>
          <a:p>
            <a:pPr>
              <a:lnSpc>
                <a:spcPts val="2200"/>
              </a:lnSpc>
            </a:pPr>
            <a:r>
              <a:rPr lang="en-US" sz="1800" dirty="0" smtClean="0">
                <a:latin typeface="Garamond" panose="02020404030301010803" pitchFamily="18" charset="0"/>
              </a:rPr>
              <a:t>Debates</a:t>
            </a:r>
          </a:p>
        </p:txBody>
      </p:sp>
      <p:cxnSp>
        <p:nvCxnSpPr>
          <p:cNvPr id="35" name="Straight Arrow Connector 34"/>
          <p:cNvCxnSpPr>
            <a:stCxn id="20" idx="2"/>
            <a:endCxn id="21" idx="0"/>
          </p:cNvCxnSpPr>
          <p:nvPr/>
        </p:nvCxnSpPr>
        <p:spPr>
          <a:xfrm>
            <a:off x="6647964" y="1895141"/>
            <a:ext cx="1" cy="434351"/>
          </a:xfrm>
          <a:prstGeom prst="straightConnector1">
            <a:avLst/>
          </a:prstGeom>
          <a:ln w="3810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8" name="Picture 5" descr="magnifying glass"/>
          <p:cNvPicPr>
            <a:picLocks noChangeAspect="1" noChangeArrowheads="1"/>
          </p:cNvPicPr>
          <p:nvPr/>
        </p:nvPicPr>
        <p:blipFill>
          <a:blip r:embed="rId8"/>
          <a:srcRect/>
          <a:stretch>
            <a:fillRect/>
          </a:stretch>
        </p:blipFill>
        <p:spPr bwMode="auto">
          <a:xfrm>
            <a:off x="7771777" y="2469707"/>
            <a:ext cx="1248398" cy="772657"/>
          </a:xfrm>
          <a:prstGeom prst="rect">
            <a:avLst/>
          </a:prstGeom>
          <a:noFill/>
        </p:spPr>
      </p:pic>
      <p:sp>
        <p:nvSpPr>
          <p:cNvPr id="39" name="TextBox 38"/>
          <p:cNvSpPr txBox="1"/>
          <p:nvPr/>
        </p:nvSpPr>
        <p:spPr>
          <a:xfrm>
            <a:off x="7895602" y="3366292"/>
            <a:ext cx="1310521" cy="558486"/>
          </a:xfrm>
          <a:prstGeom prst="rect">
            <a:avLst/>
          </a:prstGeom>
          <a:noFill/>
        </p:spPr>
        <p:txBody>
          <a:bodyPr wrap="square" lIns="0" tIns="0" rIns="0" bIns="0" rtlCol="0">
            <a:spAutoFit/>
          </a:bodyPr>
          <a:lstStyle/>
          <a:p>
            <a:pPr>
              <a:lnSpc>
                <a:spcPts val="2200"/>
              </a:lnSpc>
            </a:pPr>
            <a:r>
              <a:rPr lang="en-US" sz="1800" dirty="0" smtClean="0">
                <a:latin typeface="Garamond" panose="02020404030301010803" pitchFamily="18" charset="0"/>
              </a:rPr>
              <a:t>Important factual claims</a:t>
            </a:r>
          </a:p>
        </p:txBody>
      </p:sp>
      <p:cxnSp>
        <p:nvCxnSpPr>
          <p:cNvPr id="40" name="Straight Arrow Connector 39"/>
          <p:cNvCxnSpPr>
            <a:stCxn id="21" idx="3"/>
            <a:endCxn id="38" idx="1"/>
          </p:cNvCxnSpPr>
          <p:nvPr/>
        </p:nvCxnSpPr>
        <p:spPr>
          <a:xfrm>
            <a:off x="7276745" y="2853367"/>
            <a:ext cx="495032" cy="2669"/>
          </a:xfrm>
          <a:prstGeom prst="straightConnector1">
            <a:avLst/>
          </a:prstGeom>
          <a:ln w="3810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551956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15425"/>
          </a:xfrm>
        </p:spPr>
        <p:txBody>
          <a:bodyPr/>
          <a:lstStyle/>
          <a:p>
            <a:r>
              <a:rPr lang="en-US" sz="4400" dirty="0" smtClean="0"/>
              <a:t>Dataset: Presidential Debate Transcripts</a:t>
            </a:r>
            <a:endParaRPr lang="en-US" sz="4400" dirty="0">
              <a:solidFill>
                <a:srgbClr val="0064B1"/>
              </a:solidFill>
            </a:endParaRPr>
          </a:p>
        </p:txBody>
      </p:sp>
      <p:sp>
        <p:nvSpPr>
          <p:cNvPr id="3" name="Text Placeholder 2"/>
          <p:cNvSpPr>
            <a:spLocks noGrp="1"/>
          </p:cNvSpPr>
          <p:nvPr>
            <p:ph type="body" sz="quarter" idx="10"/>
          </p:nvPr>
        </p:nvSpPr>
        <p:spPr>
          <a:xfrm>
            <a:off x="389435" y="1059490"/>
            <a:ext cx="8573589" cy="2019784"/>
          </a:xfrm>
        </p:spPr>
        <p:txBody>
          <a:bodyPr/>
          <a:lstStyle/>
          <a:p>
            <a:pPr marL="342900" lvl="1" indent="-342900">
              <a:buFont typeface="Courier New" panose="02070309020205020404" pitchFamily="49" charset="0"/>
              <a:buChar char="o"/>
            </a:pPr>
            <a:r>
              <a:rPr lang="en-US" sz="2800" dirty="0" smtClean="0"/>
              <a:t>Source</a:t>
            </a:r>
            <a:r>
              <a:rPr lang="en-US" sz="2800" dirty="0"/>
              <a:t>: </a:t>
            </a:r>
            <a:r>
              <a:rPr lang="en-US" sz="2800" dirty="0">
                <a:hlinkClick r:id="rId3"/>
              </a:rPr>
              <a:t>http://www.debates.org/index.php?page=debate-transcripts</a:t>
            </a:r>
            <a:r>
              <a:rPr lang="en-US" sz="2800" dirty="0"/>
              <a:t> </a:t>
            </a:r>
          </a:p>
          <a:p>
            <a:pPr marL="342900" lvl="1" indent="-342900">
              <a:buFont typeface="Courier New" panose="02070309020205020404" pitchFamily="49" charset="0"/>
              <a:buChar char="o"/>
            </a:pPr>
            <a:r>
              <a:rPr lang="en-US" sz="2800" dirty="0"/>
              <a:t>All 30 debates (11 elections) in history: 1960, 1976—2012</a:t>
            </a:r>
          </a:p>
          <a:p>
            <a:pPr marL="342900" lvl="1" indent="-342900">
              <a:buFont typeface="Courier New" panose="02070309020205020404" pitchFamily="49" charset="0"/>
              <a:buChar char="o"/>
            </a:pPr>
            <a:r>
              <a:rPr lang="en-US" sz="2800" dirty="0"/>
              <a:t>20k sentences by presidential candidates: removed very short (&lt; 5 words) </a:t>
            </a:r>
            <a:r>
              <a:rPr lang="en-US" sz="2800" dirty="0" smtClean="0"/>
              <a:t>sentences</a:t>
            </a:r>
          </a:p>
        </p:txBody>
      </p:sp>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316407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smtClean="0"/>
              <a:t>3 </a:t>
            </a:r>
            <a:r>
              <a:rPr lang="en-US" dirty="0"/>
              <a:t>C</a:t>
            </a:r>
            <a:r>
              <a:rPr lang="en-US" dirty="0" smtClean="0"/>
              <a:t>lasses of Sentences</a:t>
            </a:r>
            <a:endParaRPr lang="en-US" dirty="0"/>
          </a:p>
        </p:txBody>
      </p:sp>
      <p:sp>
        <p:nvSpPr>
          <p:cNvPr id="6" name="Text Placeholder 2"/>
          <p:cNvSpPr>
            <a:spLocks noGrp="1"/>
          </p:cNvSpPr>
          <p:nvPr>
            <p:ph type="body" sz="quarter" idx="10"/>
          </p:nvPr>
        </p:nvSpPr>
        <p:spPr>
          <a:xfrm>
            <a:off x="389436" y="923925"/>
            <a:ext cx="8363938" cy="3218830"/>
          </a:xfrm>
        </p:spPr>
        <p:txBody>
          <a:bodyPr/>
          <a:lstStyle/>
          <a:p>
            <a:r>
              <a:rPr lang="en-US" sz="2800" dirty="0" smtClean="0"/>
              <a:t>Important </a:t>
            </a:r>
            <a:r>
              <a:rPr lang="en-US" sz="2800" dirty="0"/>
              <a:t>factual </a:t>
            </a:r>
            <a:r>
              <a:rPr lang="en-US" sz="2800" dirty="0" smtClean="0"/>
              <a:t>claims</a:t>
            </a:r>
            <a:endParaRPr lang="en-US" sz="2800" dirty="0" smtClean="0">
              <a:solidFill>
                <a:schemeClr val="tx1"/>
              </a:solidFill>
            </a:endParaRPr>
          </a:p>
          <a:p>
            <a:r>
              <a:rPr lang="en-US" sz="2000" dirty="0" smtClean="0">
                <a:solidFill>
                  <a:schemeClr val="tx1"/>
                </a:solidFill>
              </a:rPr>
              <a:t>“</a:t>
            </a:r>
            <a:r>
              <a:rPr lang="en-US" sz="2000" dirty="0">
                <a:solidFill>
                  <a:schemeClr val="tx1"/>
                </a:solidFill>
              </a:rPr>
              <a:t>We spend less on the military today than at any time in our history</a:t>
            </a:r>
            <a:r>
              <a:rPr lang="en-US" sz="2000" dirty="0" smtClean="0">
                <a:solidFill>
                  <a:schemeClr val="tx1"/>
                </a:solidFill>
              </a:rPr>
              <a:t>.”     “</a:t>
            </a:r>
            <a:r>
              <a:rPr lang="en-US" sz="2000" dirty="0">
                <a:solidFill>
                  <a:schemeClr val="tx1"/>
                </a:solidFill>
              </a:rPr>
              <a:t>The President’s position on gay marriage has changed</a:t>
            </a:r>
            <a:r>
              <a:rPr lang="en-US" sz="2000" dirty="0" smtClean="0">
                <a:solidFill>
                  <a:schemeClr val="tx1"/>
                </a:solidFill>
              </a:rPr>
              <a:t>.”     “</a:t>
            </a:r>
            <a:r>
              <a:rPr lang="en-US" sz="2000" dirty="0">
                <a:solidFill>
                  <a:schemeClr val="tx1"/>
                </a:solidFill>
              </a:rPr>
              <a:t>More people are unemployed today than four years ago</a:t>
            </a:r>
            <a:r>
              <a:rPr lang="en-US" sz="2000" dirty="0" smtClean="0">
                <a:solidFill>
                  <a:schemeClr val="tx1"/>
                </a:solidFill>
              </a:rPr>
              <a:t>.”</a:t>
            </a:r>
          </a:p>
          <a:p>
            <a:r>
              <a:rPr lang="en-US" sz="2800" dirty="0" smtClean="0"/>
              <a:t>Unimportant </a:t>
            </a:r>
            <a:r>
              <a:rPr lang="en-US" sz="2800" dirty="0"/>
              <a:t>factual claims</a:t>
            </a:r>
            <a:endParaRPr lang="en-US" sz="2800" dirty="0">
              <a:solidFill>
                <a:schemeClr val="tx1"/>
              </a:solidFill>
            </a:endParaRPr>
          </a:p>
          <a:p>
            <a:r>
              <a:rPr lang="en-US" sz="2000" dirty="0" smtClean="0">
                <a:solidFill>
                  <a:schemeClr val="tx1"/>
                </a:solidFill>
              </a:rPr>
              <a:t>“</a:t>
            </a:r>
            <a:r>
              <a:rPr lang="en-US" sz="2000" dirty="0">
                <a:solidFill>
                  <a:schemeClr val="tx1"/>
                </a:solidFill>
              </a:rPr>
              <a:t>I was in Iowa yesterday</a:t>
            </a:r>
            <a:r>
              <a:rPr lang="en-US" sz="2000" dirty="0" smtClean="0">
                <a:solidFill>
                  <a:schemeClr val="tx1"/>
                </a:solidFill>
              </a:rPr>
              <a:t>.”    “</a:t>
            </a:r>
            <a:r>
              <a:rPr lang="en-US" sz="2000" dirty="0">
                <a:solidFill>
                  <a:schemeClr val="tx1"/>
                </a:solidFill>
              </a:rPr>
              <a:t>My mother enjoys cooking</a:t>
            </a:r>
            <a:r>
              <a:rPr lang="en-US" sz="2000" dirty="0" smtClean="0">
                <a:solidFill>
                  <a:schemeClr val="tx1"/>
                </a:solidFill>
              </a:rPr>
              <a:t>.”    “</a:t>
            </a:r>
            <a:r>
              <a:rPr lang="en-US" sz="2000" dirty="0">
                <a:solidFill>
                  <a:schemeClr val="tx1"/>
                </a:solidFill>
              </a:rPr>
              <a:t>I ran for President once before.”</a:t>
            </a:r>
          </a:p>
          <a:p>
            <a:r>
              <a:rPr lang="en-US" sz="2400" dirty="0" smtClean="0"/>
              <a:t>Sentences </a:t>
            </a:r>
            <a:r>
              <a:rPr lang="en-US" sz="2400" dirty="0"/>
              <a:t>with no factual claims (just opinions, questions &amp; declarations)</a:t>
            </a:r>
            <a:endParaRPr lang="en-US" sz="2400" dirty="0" smtClean="0">
              <a:solidFill>
                <a:schemeClr val="tx1"/>
              </a:solidFill>
            </a:endParaRPr>
          </a:p>
          <a:p>
            <a:r>
              <a:rPr lang="en-US" sz="2000" dirty="0" smtClean="0">
                <a:solidFill>
                  <a:schemeClr val="tx1"/>
                </a:solidFill>
              </a:rPr>
              <a:t>“</a:t>
            </a:r>
            <a:r>
              <a:rPr lang="en-US" sz="2000" dirty="0">
                <a:solidFill>
                  <a:schemeClr val="tx1"/>
                </a:solidFill>
              </a:rPr>
              <a:t>Iran must not get nuclear weapons</a:t>
            </a:r>
            <a:r>
              <a:rPr lang="en-US" sz="2000" dirty="0" smtClean="0">
                <a:solidFill>
                  <a:schemeClr val="tx1"/>
                </a:solidFill>
              </a:rPr>
              <a:t>.”    “</a:t>
            </a:r>
            <a:r>
              <a:rPr lang="en-US" sz="2000" dirty="0">
                <a:solidFill>
                  <a:schemeClr val="tx1"/>
                </a:solidFill>
              </a:rPr>
              <a:t>7% unemployment is too high</a:t>
            </a:r>
            <a:r>
              <a:rPr lang="en-US" sz="2000" dirty="0" smtClean="0">
                <a:solidFill>
                  <a:schemeClr val="tx1"/>
                </a:solidFill>
              </a:rPr>
              <a:t>.”    “</a:t>
            </a:r>
            <a:r>
              <a:rPr lang="en-US" sz="2000" dirty="0">
                <a:solidFill>
                  <a:schemeClr val="tx1"/>
                </a:solidFill>
              </a:rPr>
              <a:t>My opponent is wishy-washy</a:t>
            </a:r>
            <a:r>
              <a:rPr lang="en-US" sz="2000" dirty="0" smtClean="0">
                <a:solidFill>
                  <a:schemeClr val="tx1"/>
                </a:solidFill>
              </a:rPr>
              <a:t>.”    “</a:t>
            </a:r>
            <a:r>
              <a:rPr lang="en-US" sz="2000" dirty="0">
                <a:solidFill>
                  <a:schemeClr val="tx1"/>
                </a:solidFill>
              </a:rPr>
              <a:t>I will be tough on crime</a:t>
            </a:r>
            <a:r>
              <a:rPr lang="en-US" sz="2000" dirty="0" smtClean="0">
                <a:solidFill>
                  <a:schemeClr val="tx1"/>
                </a:solidFill>
              </a:rPr>
              <a:t>.”    "</a:t>
            </a:r>
            <a:r>
              <a:rPr lang="en-US" sz="2000" dirty="0">
                <a:solidFill>
                  <a:schemeClr val="tx1"/>
                </a:solidFill>
              </a:rPr>
              <a:t>Why should we do that</a:t>
            </a:r>
            <a:r>
              <a:rPr lang="en-US" sz="2000" dirty="0" smtClean="0">
                <a:solidFill>
                  <a:schemeClr val="tx1"/>
                </a:solidFill>
              </a:rPr>
              <a:t>?“    “</a:t>
            </a:r>
            <a:r>
              <a:rPr lang="en-US" sz="2000" dirty="0">
                <a:solidFill>
                  <a:schemeClr val="tx1"/>
                </a:solidFill>
              </a:rPr>
              <a:t>Hello, New Hampshire</a:t>
            </a:r>
            <a:r>
              <a:rPr lang="en-US" sz="2000" dirty="0" smtClean="0">
                <a:solidFill>
                  <a:schemeClr val="tx1"/>
                </a:solidFill>
              </a:rPr>
              <a:t>!”    “</a:t>
            </a:r>
            <a:r>
              <a:rPr lang="en-US" sz="2000" dirty="0">
                <a:solidFill>
                  <a:schemeClr val="tx1"/>
                </a:solidFill>
              </a:rPr>
              <a:t>Our plan is to reduce tax rate by 10</a:t>
            </a:r>
            <a:r>
              <a:rPr lang="en-US" sz="2000" dirty="0" smtClean="0">
                <a:solidFill>
                  <a:schemeClr val="tx1"/>
                </a:solidFill>
              </a:rPr>
              <a:t>%.”</a:t>
            </a:r>
            <a:endParaRPr lang="en-US" sz="2000" dirty="0">
              <a:solidFill>
                <a:schemeClr val="tx1"/>
              </a:solidFill>
            </a:endParaRPr>
          </a:p>
        </p:txBody>
      </p:sp>
      <p:sp>
        <p:nvSpPr>
          <p:cNvPr id="4" name="TextBox 3"/>
          <p:cNvSpPr txBox="1"/>
          <p:nvPr/>
        </p:nvSpPr>
        <p:spPr>
          <a:xfrm>
            <a:off x="358140" y="4240169"/>
            <a:ext cx="5175886" cy="861774"/>
          </a:xfrm>
          <a:prstGeom prst="rect">
            <a:avLst/>
          </a:prstGeom>
          <a:noFill/>
        </p:spPr>
        <p:txBody>
          <a:bodyPr wrap="square" lIns="0" tIns="0" rIns="0" bIns="0" rtlCol="0">
            <a:spAutoFit/>
          </a:bodyPr>
          <a:lstStyle/>
          <a:p>
            <a:r>
              <a:rPr lang="en-US" sz="2800" dirty="0" smtClean="0">
                <a:solidFill>
                  <a:schemeClr val="accent5">
                    <a:lumMod val="75000"/>
                  </a:schemeClr>
                </a:solidFill>
                <a:latin typeface="Garamond" panose="02020404030301010803" pitchFamily="18" charset="0"/>
              </a:rPr>
              <a:t>Goal: Given a future sentence, find the class it belongs to.</a:t>
            </a:r>
          </a:p>
        </p:txBody>
      </p:sp>
      <p:sp>
        <p:nvSpPr>
          <p:cNvPr id="5" name="TextBox 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775050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59449"/>
          </a:xfrm>
        </p:spPr>
        <p:txBody>
          <a:bodyPr/>
          <a:lstStyle/>
          <a:p>
            <a:r>
              <a:rPr lang="en-US" sz="4000" dirty="0" smtClean="0"/>
              <a:t>Ground Truth Collection</a:t>
            </a:r>
            <a:endParaRPr lang="en-US" sz="4000" dirty="0"/>
          </a:p>
        </p:txBody>
      </p:sp>
      <p:sp>
        <p:nvSpPr>
          <p:cNvPr id="3" name="Text Placeholder 2"/>
          <p:cNvSpPr>
            <a:spLocks noGrp="1"/>
          </p:cNvSpPr>
          <p:nvPr>
            <p:ph type="body" sz="quarter" idx="10"/>
          </p:nvPr>
        </p:nvSpPr>
        <p:spPr>
          <a:xfrm>
            <a:off x="389436" y="895351"/>
            <a:ext cx="8487864" cy="2622256"/>
          </a:xfrm>
          <a:ln>
            <a:noFill/>
          </a:ln>
        </p:spPr>
        <p:txBody>
          <a:bodyPr/>
          <a:lstStyle/>
          <a:p>
            <a:pPr fontAlgn="base"/>
            <a:r>
              <a:rPr lang="en-US" sz="2400" dirty="0">
                <a:solidFill>
                  <a:schemeClr val="tx1"/>
                </a:solidFill>
              </a:rPr>
              <a:t>Developed a data collection platform </a:t>
            </a:r>
            <a:r>
              <a:rPr lang="en-US" sz="2400" dirty="0" smtClean="0">
                <a:solidFill>
                  <a:schemeClr val="tx1"/>
                </a:solidFill>
                <a:hlinkClick r:id="rId2" action="ppaction://hlinkfile"/>
              </a:rPr>
              <a:t>bit.ly/</a:t>
            </a:r>
            <a:r>
              <a:rPr lang="en-US" sz="2400" dirty="0" err="1" smtClean="0">
                <a:solidFill>
                  <a:schemeClr val="tx1"/>
                </a:solidFill>
                <a:hlinkClick r:id="rId2" action="ppaction://hlinkfile"/>
              </a:rPr>
              <a:t>claimbusters</a:t>
            </a:r>
            <a:r>
              <a:rPr lang="en-US" sz="2400" dirty="0" smtClean="0">
                <a:solidFill>
                  <a:schemeClr val="tx1"/>
                </a:solidFill>
              </a:rPr>
              <a:t>.</a:t>
            </a:r>
            <a:endParaRPr lang="en-US" sz="2400" dirty="0">
              <a:solidFill>
                <a:schemeClr val="tx1"/>
              </a:solidFill>
            </a:endParaRPr>
          </a:p>
          <a:p>
            <a:pPr fontAlgn="base"/>
            <a:r>
              <a:rPr lang="en-US" sz="2400" dirty="0">
                <a:solidFill>
                  <a:schemeClr val="tx1"/>
                </a:solidFill>
              </a:rPr>
              <a:t>In 3 months, we accumulated 226 participants.</a:t>
            </a:r>
          </a:p>
          <a:p>
            <a:pPr fontAlgn="base"/>
            <a:r>
              <a:rPr lang="en-US" sz="2400" dirty="0">
                <a:solidFill>
                  <a:schemeClr val="tx1"/>
                </a:solidFill>
              </a:rPr>
              <a:t>Used 600 screening sentences to detect spammers &amp; low-quality participants.</a:t>
            </a:r>
          </a:p>
          <a:p>
            <a:pPr fontAlgn="base"/>
            <a:r>
              <a:rPr lang="en-US" sz="2400" dirty="0" smtClean="0">
                <a:solidFill>
                  <a:schemeClr val="tx1"/>
                </a:solidFill>
              </a:rPr>
              <a:t>Admitted sentences </a:t>
            </a:r>
            <a:r>
              <a:rPr lang="en-US" sz="2400" dirty="0">
                <a:solidFill>
                  <a:schemeClr val="tx1"/>
                </a:solidFill>
              </a:rPr>
              <a:t>which are agreed by at least 2 top-quality participants.</a:t>
            </a:r>
          </a:p>
          <a:p>
            <a:pPr fontAlgn="base"/>
            <a:r>
              <a:rPr lang="en-US" sz="2400" dirty="0">
                <a:solidFill>
                  <a:schemeClr val="tx1"/>
                </a:solidFill>
              </a:rPr>
              <a:t>8015 such sentences</a:t>
            </a:r>
            <a:r>
              <a:rPr lang="en-US" sz="2400" dirty="0" smtClean="0">
                <a:solidFill>
                  <a:schemeClr val="tx1"/>
                </a:solidFill>
              </a:rPr>
              <a:t>.</a:t>
            </a:r>
            <a:endParaRPr lang="en-US" sz="2400" dirty="0">
              <a:solidFill>
                <a:schemeClr val="tx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284043972"/>
              </p:ext>
            </p:extLst>
          </p:nvPr>
        </p:nvGraphicFramePr>
        <p:xfrm>
          <a:off x="4113761" y="3186760"/>
          <a:ext cx="1975658" cy="1493520"/>
        </p:xfrm>
        <a:graphic>
          <a:graphicData uri="http://schemas.openxmlformats.org/drawingml/2006/table">
            <a:tbl>
              <a:tblPr firstRow="1" bandRow="1">
                <a:tableStyleId>{5C22544A-7EE6-4342-B048-85BDC9FD1C3A}</a:tableStyleId>
              </a:tblPr>
              <a:tblGrid>
                <a:gridCol w="987829"/>
                <a:gridCol w="987829"/>
              </a:tblGrid>
              <a:tr h="278130">
                <a:tc>
                  <a:txBody>
                    <a:bodyPr/>
                    <a:lstStyle/>
                    <a:p>
                      <a:r>
                        <a:rPr lang="en-US" sz="2000" dirty="0" smtClean="0">
                          <a:latin typeface="Garamond" panose="02020404030301010803" pitchFamily="18" charset="0"/>
                        </a:rPr>
                        <a:t>Class</a:t>
                      </a:r>
                      <a:endParaRPr lang="en-US" sz="2000" dirty="0">
                        <a:latin typeface="Garamond" panose="02020404030301010803" pitchFamily="18" charset="0"/>
                      </a:endParaRPr>
                    </a:p>
                  </a:txBody>
                  <a:tcPr marT="34290" marB="34290"/>
                </a:tc>
                <a:tc>
                  <a:txBody>
                    <a:bodyPr/>
                    <a:lstStyle/>
                    <a:p>
                      <a:r>
                        <a:rPr lang="en-US" sz="2000" dirty="0" smtClean="0">
                          <a:latin typeface="Garamond" panose="02020404030301010803" pitchFamily="18" charset="0"/>
                        </a:rPr>
                        <a:t>Count</a:t>
                      </a:r>
                      <a:endParaRPr lang="en-US" sz="2000" dirty="0">
                        <a:latin typeface="Garamond" panose="02020404030301010803" pitchFamily="18" charset="0"/>
                      </a:endParaRPr>
                    </a:p>
                  </a:txBody>
                  <a:tcPr marT="34290" marB="34290"/>
                </a:tc>
              </a:tr>
              <a:tr h="278130">
                <a:tc>
                  <a:txBody>
                    <a:bodyPr/>
                    <a:lstStyle/>
                    <a:p>
                      <a:r>
                        <a:rPr lang="en-US" sz="2000" dirty="0" smtClean="0">
                          <a:latin typeface="Garamond" panose="02020404030301010803" pitchFamily="18" charset="0"/>
                        </a:rPr>
                        <a:t>CFS</a:t>
                      </a:r>
                      <a:endParaRPr lang="en-US" sz="2000" dirty="0">
                        <a:latin typeface="Garamond" panose="02020404030301010803" pitchFamily="18" charset="0"/>
                      </a:endParaRPr>
                    </a:p>
                  </a:txBody>
                  <a:tcPr marT="34290" marB="34290"/>
                </a:tc>
                <a:tc>
                  <a:txBody>
                    <a:bodyPr/>
                    <a:lstStyle/>
                    <a:p>
                      <a:r>
                        <a:rPr lang="en-US" sz="2000" dirty="0" smtClean="0">
                          <a:latin typeface="Garamond" panose="02020404030301010803" pitchFamily="18" charset="0"/>
                        </a:rPr>
                        <a:t>1673</a:t>
                      </a:r>
                      <a:endParaRPr lang="en-US" sz="2000" dirty="0">
                        <a:latin typeface="Garamond" panose="02020404030301010803" pitchFamily="18" charset="0"/>
                      </a:endParaRPr>
                    </a:p>
                  </a:txBody>
                  <a:tcPr marT="34290" marB="34290"/>
                </a:tc>
              </a:tr>
              <a:tr h="278130">
                <a:tc>
                  <a:txBody>
                    <a:bodyPr/>
                    <a:lstStyle/>
                    <a:p>
                      <a:r>
                        <a:rPr lang="en-US" sz="2000" dirty="0" smtClean="0">
                          <a:latin typeface="Garamond" panose="02020404030301010803" pitchFamily="18" charset="0"/>
                        </a:rPr>
                        <a:t>UFS</a:t>
                      </a:r>
                      <a:endParaRPr lang="en-US" sz="2000" dirty="0">
                        <a:latin typeface="Garamond" panose="02020404030301010803" pitchFamily="18" charset="0"/>
                      </a:endParaRPr>
                    </a:p>
                  </a:txBody>
                  <a:tcPr marT="34290" marB="34290"/>
                </a:tc>
                <a:tc>
                  <a:txBody>
                    <a:bodyPr/>
                    <a:lstStyle/>
                    <a:p>
                      <a:r>
                        <a:rPr lang="en-US" sz="2000" dirty="0" smtClean="0">
                          <a:latin typeface="Garamond" panose="02020404030301010803" pitchFamily="18" charset="0"/>
                        </a:rPr>
                        <a:t>482</a:t>
                      </a:r>
                      <a:endParaRPr lang="en-US" sz="2000" dirty="0">
                        <a:latin typeface="Garamond" panose="02020404030301010803" pitchFamily="18" charset="0"/>
                      </a:endParaRPr>
                    </a:p>
                  </a:txBody>
                  <a:tcPr marT="34290" marB="34290"/>
                </a:tc>
              </a:tr>
              <a:tr h="278130">
                <a:tc>
                  <a:txBody>
                    <a:bodyPr/>
                    <a:lstStyle/>
                    <a:p>
                      <a:r>
                        <a:rPr lang="en-US" sz="2000" dirty="0" smtClean="0">
                          <a:latin typeface="Garamond" panose="02020404030301010803" pitchFamily="18" charset="0"/>
                        </a:rPr>
                        <a:t>NFS</a:t>
                      </a:r>
                      <a:endParaRPr lang="en-US" sz="2000" dirty="0">
                        <a:latin typeface="Garamond" panose="02020404030301010803" pitchFamily="18" charset="0"/>
                      </a:endParaRPr>
                    </a:p>
                  </a:txBody>
                  <a:tcPr marT="34290" marB="34290"/>
                </a:tc>
                <a:tc>
                  <a:txBody>
                    <a:bodyPr/>
                    <a:lstStyle/>
                    <a:p>
                      <a:r>
                        <a:rPr lang="en-US" sz="2000" dirty="0" smtClean="0">
                          <a:latin typeface="Garamond" panose="02020404030301010803" pitchFamily="18" charset="0"/>
                        </a:rPr>
                        <a:t>5860</a:t>
                      </a:r>
                      <a:endParaRPr lang="en-US" sz="2000" dirty="0">
                        <a:latin typeface="Garamond" panose="02020404030301010803" pitchFamily="18" charset="0"/>
                      </a:endParaRPr>
                    </a:p>
                  </a:txBody>
                  <a:tcPr marT="34290" marB="34290"/>
                </a:tc>
              </a:tr>
            </a:tbl>
          </a:graphicData>
        </a:graphic>
      </p:graphicFrame>
      <p:sp>
        <p:nvSpPr>
          <p:cNvPr id="5" name="TextBox 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265793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9449"/>
          </a:xfrm>
        </p:spPr>
        <p:txBody>
          <a:bodyPr/>
          <a:lstStyle/>
          <a:p>
            <a:r>
              <a:rPr lang="en-US" sz="4000" dirty="0"/>
              <a:t>The University of Texas at Arlington</a:t>
            </a:r>
          </a:p>
        </p:txBody>
      </p:sp>
      <p:sp>
        <p:nvSpPr>
          <p:cNvPr id="4" name="Text Placeholder 2"/>
          <p:cNvSpPr txBox="1">
            <a:spLocks/>
          </p:cNvSpPr>
          <p:nvPr/>
        </p:nvSpPr>
        <p:spPr>
          <a:xfrm>
            <a:off x="382341" y="1054264"/>
            <a:ext cx="8363938" cy="2962349"/>
          </a:xfrm>
          <a:prstGeom prst="rect">
            <a:avLst/>
          </a:prstGeom>
        </p:spPr>
        <p:txBody>
          <a:bodyPr vert="horz" wrap="square" lIns="0" tIns="0" rIns="0" bIns="0"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lvl="1"/>
            <a:r>
              <a:rPr lang="en-US" sz="2000" dirty="0" smtClean="0"/>
              <a:t>“</a:t>
            </a:r>
            <a:r>
              <a:rPr lang="en-US" sz="2000" dirty="0"/>
              <a:t>The University of Texas at Arlington is a growing research powerhouse committed to life-enhancing discovery, innovative instruction, and caring community engagement. An educational leader in the heart of the thriving North Texas region, UT Arlington nurtures minds within an environment that values excellence, ingenuity, and diversity</a:t>
            </a:r>
            <a:r>
              <a:rPr lang="en-US" sz="2000" dirty="0" smtClean="0"/>
              <a:t>.”</a:t>
            </a:r>
          </a:p>
          <a:p>
            <a:pPr marL="342900" lvl="1" indent="-342900">
              <a:buFont typeface="Courier New" panose="02070309020205020404" pitchFamily="49" charset="0"/>
              <a:buChar char="o"/>
            </a:pPr>
            <a:r>
              <a:rPr lang="en-US" sz="2000" dirty="0" smtClean="0">
                <a:solidFill>
                  <a:schemeClr val="accent5">
                    <a:lumMod val="75000"/>
                  </a:schemeClr>
                </a:solidFill>
              </a:rPr>
              <a:t>Founded </a:t>
            </a:r>
            <a:r>
              <a:rPr lang="en-US" sz="2000" dirty="0">
                <a:solidFill>
                  <a:schemeClr val="accent5">
                    <a:lumMod val="75000"/>
                  </a:schemeClr>
                </a:solidFill>
              </a:rPr>
              <a:t>in </a:t>
            </a:r>
            <a:r>
              <a:rPr lang="en-US" sz="2000" dirty="0" smtClean="0">
                <a:solidFill>
                  <a:schemeClr val="accent5">
                    <a:lumMod val="75000"/>
                  </a:schemeClr>
                </a:solidFill>
              </a:rPr>
              <a:t>1895</a:t>
            </a:r>
          </a:p>
          <a:p>
            <a:pPr marL="342900" lvl="1" indent="-342900">
              <a:buFont typeface="Courier New" panose="02070309020205020404" pitchFamily="49" charset="0"/>
              <a:buChar char="o"/>
            </a:pPr>
            <a:r>
              <a:rPr lang="en-US" sz="2000" dirty="0" smtClean="0">
                <a:solidFill>
                  <a:schemeClr val="accent5">
                    <a:lumMod val="75000"/>
                  </a:schemeClr>
                </a:solidFill>
              </a:rPr>
              <a:t>One of the 9 academic institutions in </a:t>
            </a:r>
            <a:r>
              <a:rPr lang="en-US" sz="2000" dirty="0">
                <a:solidFill>
                  <a:schemeClr val="accent5">
                    <a:lumMod val="75000"/>
                  </a:schemeClr>
                </a:solidFill>
              </a:rPr>
              <a:t>The University of Texas </a:t>
            </a:r>
            <a:r>
              <a:rPr lang="en-US" sz="2000" dirty="0" smtClean="0">
                <a:solidFill>
                  <a:schemeClr val="accent5">
                    <a:lumMod val="75000"/>
                  </a:schemeClr>
                </a:solidFill>
              </a:rPr>
              <a:t>System</a:t>
            </a:r>
            <a:endParaRPr lang="en-US" sz="2000" dirty="0">
              <a:solidFill>
                <a:schemeClr val="accent5">
                  <a:lumMod val="75000"/>
                </a:schemeClr>
              </a:solidFill>
            </a:endParaRPr>
          </a:p>
          <a:p>
            <a:pPr marL="342900" lvl="1" indent="-342900">
              <a:buFont typeface="Courier New" panose="02070309020205020404" pitchFamily="49" charset="0"/>
              <a:buChar char="o"/>
            </a:pPr>
            <a:r>
              <a:rPr lang="en-US" sz="2000" dirty="0">
                <a:solidFill>
                  <a:schemeClr val="accent5">
                    <a:lumMod val="75000"/>
                  </a:schemeClr>
                </a:solidFill>
              </a:rPr>
              <a:t>51,000 students (37,008 </a:t>
            </a:r>
            <a:r>
              <a:rPr lang="en-US" sz="2000" dirty="0" smtClean="0">
                <a:solidFill>
                  <a:schemeClr val="accent5">
                    <a:lumMod val="75000"/>
                  </a:schemeClr>
                </a:solidFill>
              </a:rPr>
              <a:t>on-campus), </a:t>
            </a:r>
            <a:r>
              <a:rPr lang="en-US" sz="2000" dirty="0">
                <a:solidFill>
                  <a:schemeClr val="accent5">
                    <a:lumMod val="75000"/>
                  </a:schemeClr>
                </a:solidFill>
              </a:rPr>
              <a:t>second-largest institution within the UT </a:t>
            </a:r>
            <a:r>
              <a:rPr lang="en-US" sz="2000" dirty="0" smtClean="0">
                <a:solidFill>
                  <a:schemeClr val="accent5">
                    <a:lumMod val="75000"/>
                  </a:schemeClr>
                </a:solidFill>
              </a:rPr>
              <a:t>System</a:t>
            </a:r>
          </a:p>
          <a:p>
            <a:pPr marL="342900" lvl="1" indent="-342900">
              <a:buFont typeface="Courier New" panose="02070309020205020404" pitchFamily="49" charset="0"/>
              <a:buChar char="o"/>
            </a:pPr>
            <a:r>
              <a:rPr lang="en-US" sz="2000" dirty="0">
                <a:solidFill>
                  <a:schemeClr val="accent5">
                    <a:lumMod val="75000"/>
                  </a:schemeClr>
                </a:solidFill>
              </a:rPr>
              <a:t>C</a:t>
            </a:r>
            <a:r>
              <a:rPr lang="en-US" sz="2000" dirty="0" smtClean="0">
                <a:solidFill>
                  <a:schemeClr val="accent5">
                    <a:lumMod val="75000"/>
                  </a:schemeClr>
                </a:solidFill>
              </a:rPr>
              <a:t>lassified </a:t>
            </a:r>
            <a:r>
              <a:rPr lang="en-US" sz="2000" dirty="0">
                <a:solidFill>
                  <a:schemeClr val="accent5">
                    <a:lumMod val="75000"/>
                  </a:schemeClr>
                </a:solidFill>
              </a:rPr>
              <a:t>by the Carnegie Foundation as a </a:t>
            </a:r>
            <a:r>
              <a:rPr lang="en-US" sz="2000" dirty="0" smtClean="0">
                <a:solidFill>
                  <a:schemeClr val="accent5">
                    <a:lumMod val="75000"/>
                  </a:schemeClr>
                </a:solidFill>
              </a:rPr>
              <a:t>“</a:t>
            </a:r>
            <a:r>
              <a:rPr lang="en-US" sz="2000" dirty="0">
                <a:solidFill>
                  <a:schemeClr val="accent5">
                    <a:lumMod val="75000"/>
                  </a:schemeClr>
                </a:solidFill>
              </a:rPr>
              <a:t>Research University/High Research Activity </a:t>
            </a:r>
            <a:r>
              <a:rPr lang="en-US" sz="2000" dirty="0" smtClean="0">
                <a:solidFill>
                  <a:schemeClr val="accent5">
                    <a:lumMod val="75000"/>
                  </a:schemeClr>
                </a:solidFill>
              </a:rPr>
              <a:t>" institution</a:t>
            </a:r>
          </a:p>
          <a:p>
            <a:pPr marL="342900" lvl="1" indent="-342900">
              <a:buFont typeface="Courier New" panose="02070309020205020404" pitchFamily="49" charset="0"/>
              <a:buChar char="o"/>
            </a:pPr>
            <a:r>
              <a:rPr lang="en-US" sz="2000" dirty="0" smtClean="0">
                <a:solidFill>
                  <a:schemeClr val="accent5">
                    <a:lumMod val="75000"/>
                  </a:schemeClr>
                </a:solidFill>
              </a:rPr>
              <a:t>One </a:t>
            </a:r>
            <a:r>
              <a:rPr lang="en-US" sz="2000" dirty="0">
                <a:solidFill>
                  <a:schemeClr val="accent5">
                    <a:lumMod val="75000"/>
                  </a:schemeClr>
                </a:solidFill>
              </a:rPr>
              <a:t>of the fastest growing public research universities in the </a:t>
            </a:r>
            <a:r>
              <a:rPr lang="en-US" sz="2000" dirty="0" smtClean="0">
                <a:solidFill>
                  <a:schemeClr val="accent5">
                    <a:lumMod val="75000"/>
                  </a:schemeClr>
                </a:solidFill>
              </a:rPr>
              <a:t>nation</a:t>
            </a:r>
          </a:p>
        </p:txBody>
      </p:sp>
      <p:sp>
        <p:nvSpPr>
          <p:cNvPr id="5" name="TextBox 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834732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59449"/>
          </a:xfrm>
        </p:spPr>
        <p:txBody>
          <a:bodyPr/>
          <a:lstStyle/>
          <a:p>
            <a:r>
              <a:rPr lang="en-US" sz="4000" dirty="0" smtClean="0"/>
              <a:t>Ground Truth Collection Website</a:t>
            </a:r>
            <a:endParaRPr lang="en-US" sz="4000" dirty="0"/>
          </a:p>
        </p:txBody>
      </p:sp>
      <p:pic>
        <p:nvPicPr>
          <p:cNvPr id="1026" name="Picture 2" descr="Screenshot from 2015-09-16 02:15:1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239" y="1162049"/>
            <a:ext cx="8765736" cy="30134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601392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smtClean="0"/>
              <a:t>Feature Extraction</a:t>
            </a:r>
            <a:endParaRPr lang="en-US" dirty="0"/>
          </a:p>
        </p:txBody>
      </p:sp>
      <p:sp>
        <p:nvSpPr>
          <p:cNvPr id="5" name="Subtitle 2"/>
          <p:cNvSpPr txBox="1">
            <a:spLocks/>
          </p:cNvSpPr>
          <p:nvPr/>
        </p:nvSpPr>
        <p:spPr>
          <a:xfrm>
            <a:off x="767289" y="1981187"/>
            <a:ext cx="7867818" cy="457200"/>
          </a:xfrm>
          <a:prstGeom prst="rect">
            <a:avLst/>
          </a:prstGeom>
          <a:ln w="12700">
            <a:solidFill>
              <a:schemeClr val="tx1"/>
            </a:solidFill>
          </a:ln>
        </p:spPr>
        <p:txBody>
          <a:bodyPr vert="horz" wrap="square" lIns="0" tIns="0" rIns="0" bIns="0" rtlCol="0" anchor="ctr">
            <a:noAutofit/>
          </a:bodyPr>
          <a:lstStyle/>
          <a:p>
            <a:pPr marL="0" marR="0" lvl="0" indent="0" algn="just" defTabSz="686047" rtl="0" eaLnBrk="1" fontAlgn="auto" latinLnBrk="0" hangingPunct="1">
              <a:lnSpc>
                <a:spcPct val="90000"/>
              </a:lnSpc>
              <a:spcBef>
                <a:spcPts val="0"/>
              </a:spcBef>
              <a:spcAft>
                <a:spcPts val="0"/>
              </a:spcAft>
              <a:buClrTx/>
              <a:buSzTx/>
              <a:buFont typeface="Courier New" panose="02070309020205020404" pitchFamily="49" charset="0"/>
              <a:buNone/>
              <a:tabLst/>
              <a:defRPr/>
            </a:pPr>
            <a:r>
              <a:rPr kumimoji="0" lang="en-US" sz="2500" b="0" i="0" u="none" strike="noStrike" kern="1200" cap="none" spc="0" normalizeH="0" baseline="0" noProof="0" dirty="0" smtClean="0">
                <a:ln>
                  <a:noFill/>
                </a:ln>
                <a:effectLst/>
                <a:uLnTx/>
                <a:uFillTx/>
                <a:latin typeface="Garamond" panose="02020404030301010803" pitchFamily="18" charset="0"/>
                <a:ea typeface="+mn-ea"/>
                <a:cs typeface="+mn-cs"/>
              </a:rPr>
              <a:t> I was in a </a:t>
            </a:r>
            <a:r>
              <a:rPr kumimoji="0" lang="en-US" sz="2500" b="0" i="0" u="sng" strike="noStrike" kern="1200" cap="none" spc="0" normalizeH="0" baseline="0" noProof="0" dirty="0" smtClean="0">
                <a:ln>
                  <a:noFill/>
                </a:ln>
                <a:effectLst/>
                <a:uLnTx/>
                <a:uFillTx/>
                <a:latin typeface="Garamond" panose="02020404030301010803" pitchFamily="18" charset="0"/>
                <a:ea typeface="+mn-ea"/>
                <a:cs typeface="+mn-cs"/>
              </a:rPr>
              <a:t>state</a:t>
            </a:r>
            <a:r>
              <a:rPr kumimoji="0" lang="en-US" sz="2500" b="0" i="0" u="none" strike="noStrike" kern="1200" cap="none" spc="0" normalizeH="0" baseline="0" noProof="0" dirty="0" smtClean="0">
                <a:ln>
                  <a:noFill/>
                </a:ln>
                <a:effectLst/>
                <a:uLnTx/>
                <a:uFillTx/>
                <a:latin typeface="Garamond" panose="02020404030301010803" pitchFamily="18" charset="0"/>
                <a:ea typeface="+mn-ea"/>
                <a:cs typeface="+mn-cs"/>
              </a:rPr>
              <a:t> where my legislature was </a:t>
            </a:r>
            <a:r>
              <a:rPr kumimoji="0" lang="en-US" sz="2500" b="0" i="0" u="sng" strike="noStrike" kern="1200" cap="none" spc="0" normalizeH="0" baseline="0" noProof="0" dirty="0" smtClean="0">
                <a:ln>
                  <a:noFill/>
                </a:ln>
                <a:effectLst/>
                <a:uLnTx/>
                <a:uFillTx/>
                <a:latin typeface="Garamond" panose="02020404030301010803" pitchFamily="18" charset="0"/>
                <a:ea typeface="+mn-ea"/>
                <a:cs typeface="+mn-cs"/>
              </a:rPr>
              <a:t>87 percent</a:t>
            </a:r>
            <a:r>
              <a:rPr kumimoji="0" lang="en-US" sz="2500" b="0" i="0" u="none" strike="noStrike" kern="1200" cap="none" spc="0" normalizeH="0" baseline="0" noProof="0" dirty="0" smtClean="0">
                <a:ln>
                  <a:noFill/>
                </a:ln>
                <a:effectLst/>
                <a:uLnTx/>
                <a:uFillTx/>
                <a:latin typeface="Garamond" panose="02020404030301010803" pitchFamily="18" charset="0"/>
                <a:ea typeface="+mn-ea"/>
                <a:cs typeface="+mn-cs"/>
              </a:rPr>
              <a:t> </a:t>
            </a:r>
            <a:r>
              <a:rPr kumimoji="0" lang="en-US" sz="2500" b="0" i="0" u="sng" strike="noStrike" kern="1200" cap="none" spc="0" normalizeH="0" baseline="0" noProof="0" dirty="0" smtClean="0">
                <a:ln>
                  <a:noFill/>
                </a:ln>
                <a:effectLst/>
                <a:uLnTx/>
                <a:uFillTx/>
                <a:latin typeface="Garamond" panose="02020404030301010803" pitchFamily="18" charset="0"/>
                <a:ea typeface="+mn-ea"/>
                <a:cs typeface="+mn-cs"/>
              </a:rPr>
              <a:t>Democrat.</a:t>
            </a:r>
            <a:endParaRPr kumimoji="0" lang="en-US" sz="2500" b="0" i="0" u="sng" strike="noStrike" kern="1200" cap="none" spc="0" normalizeH="0" baseline="0" noProof="0" dirty="0">
              <a:ln>
                <a:noFill/>
              </a:ln>
              <a:effectLst/>
              <a:uLnTx/>
              <a:uFillTx/>
              <a:latin typeface="Garamond" panose="02020404030301010803" pitchFamily="18" charset="0"/>
              <a:ea typeface="+mn-ea"/>
              <a:cs typeface="+mn-cs"/>
            </a:endParaRPr>
          </a:p>
        </p:txBody>
      </p:sp>
      <p:sp>
        <p:nvSpPr>
          <p:cNvPr id="7" name="Subtitle 2"/>
          <p:cNvSpPr txBox="1">
            <a:spLocks/>
          </p:cNvSpPr>
          <p:nvPr/>
        </p:nvSpPr>
        <p:spPr>
          <a:xfrm>
            <a:off x="5613861" y="2809252"/>
            <a:ext cx="1487606" cy="747214"/>
          </a:xfrm>
          <a:prstGeom prst="rect">
            <a:avLst/>
          </a:prstGeom>
          <a:ln>
            <a:noFill/>
          </a:ln>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sz="1800" dirty="0" smtClean="0">
                <a:solidFill>
                  <a:srgbClr val="EE8200"/>
                </a:solidFill>
                <a:latin typeface="Garamond" pitchFamily="18" charset="0"/>
              </a:rPr>
              <a:t>Entity Type: </a:t>
            </a:r>
          </a:p>
          <a:p>
            <a:r>
              <a:rPr lang="en-US" sz="1800" dirty="0" smtClean="0">
                <a:solidFill>
                  <a:schemeClr val="tx1"/>
                </a:solidFill>
                <a:latin typeface="Garamond" pitchFamily="18" charset="0"/>
              </a:rPr>
              <a:t>Quantity</a:t>
            </a:r>
            <a:endParaRPr lang="en-US" sz="1800" dirty="0">
              <a:solidFill>
                <a:schemeClr val="tx1"/>
              </a:solidFill>
              <a:latin typeface="Garamond" pitchFamily="18" charset="0"/>
            </a:endParaRPr>
          </a:p>
        </p:txBody>
      </p:sp>
      <p:sp>
        <p:nvSpPr>
          <p:cNvPr id="8" name="Subtitle 2"/>
          <p:cNvSpPr txBox="1">
            <a:spLocks/>
          </p:cNvSpPr>
          <p:nvPr/>
        </p:nvSpPr>
        <p:spPr>
          <a:xfrm>
            <a:off x="1438462" y="2800171"/>
            <a:ext cx="1665027" cy="672152"/>
          </a:xfrm>
          <a:prstGeom prst="rect">
            <a:avLst/>
          </a:prstGeom>
          <a:ln>
            <a:noFill/>
          </a:ln>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sz="1800" dirty="0" smtClean="0">
                <a:solidFill>
                  <a:srgbClr val="EE8200"/>
                </a:solidFill>
                <a:latin typeface="Garamond" pitchFamily="18" charset="0"/>
              </a:rPr>
              <a:t>Part-of-Speech: </a:t>
            </a:r>
          </a:p>
          <a:p>
            <a:r>
              <a:rPr lang="en-US" sz="1800" dirty="0" smtClean="0">
                <a:solidFill>
                  <a:schemeClr val="tx1"/>
                </a:solidFill>
                <a:latin typeface="Garamond" pitchFamily="18" charset="0"/>
              </a:rPr>
              <a:t>Noun</a:t>
            </a:r>
            <a:endParaRPr lang="en-US" sz="1800" dirty="0">
              <a:solidFill>
                <a:schemeClr val="tx1"/>
              </a:solidFill>
              <a:latin typeface="Garamond" pitchFamily="18" charset="0"/>
            </a:endParaRPr>
          </a:p>
        </p:txBody>
      </p:sp>
      <p:sp>
        <p:nvSpPr>
          <p:cNvPr id="9" name="Subtitle 2"/>
          <p:cNvSpPr txBox="1">
            <a:spLocks/>
          </p:cNvSpPr>
          <p:nvPr/>
        </p:nvSpPr>
        <p:spPr>
          <a:xfrm>
            <a:off x="6992285" y="2809249"/>
            <a:ext cx="1746913" cy="722652"/>
          </a:xfrm>
          <a:prstGeom prst="rect">
            <a:avLst/>
          </a:prstGeom>
          <a:ln>
            <a:noFill/>
          </a:ln>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sz="1800" dirty="0" smtClean="0">
                <a:solidFill>
                  <a:srgbClr val="EE8200"/>
                </a:solidFill>
                <a:latin typeface="Garamond" pitchFamily="18" charset="0"/>
              </a:rPr>
              <a:t>Concept: </a:t>
            </a:r>
          </a:p>
          <a:p>
            <a:r>
              <a:rPr lang="en-US" sz="1800" dirty="0" smtClean="0">
                <a:solidFill>
                  <a:schemeClr val="tx1"/>
                </a:solidFill>
                <a:latin typeface="Garamond" pitchFamily="18" charset="0"/>
              </a:rPr>
              <a:t>United States</a:t>
            </a:r>
            <a:endParaRPr lang="en-US" sz="1800" dirty="0">
              <a:solidFill>
                <a:schemeClr val="tx1"/>
              </a:solidFill>
              <a:latin typeface="Garamond" pitchFamily="18" charset="0"/>
            </a:endParaRPr>
          </a:p>
        </p:txBody>
      </p:sp>
      <p:sp>
        <p:nvSpPr>
          <p:cNvPr id="10" name="Subtitle 2"/>
          <p:cNvSpPr txBox="1">
            <a:spLocks/>
          </p:cNvSpPr>
          <p:nvPr/>
        </p:nvSpPr>
        <p:spPr>
          <a:xfrm>
            <a:off x="1107862" y="1230560"/>
            <a:ext cx="2216727" cy="457200"/>
          </a:xfrm>
          <a:prstGeom prst="rect">
            <a:avLst/>
          </a:prstGeom>
          <a:ln>
            <a:noFill/>
          </a:ln>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US" sz="1800" dirty="0" smtClean="0">
                <a:solidFill>
                  <a:srgbClr val="EE8200"/>
                </a:solidFill>
                <a:latin typeface="Garamond" pitchFamily="18" charset="0"/>
              </a:rPr>
              <a:t>Sentiment: </a:t>
            </a:r>
            <a:r>
              <a:rPr lang="en-US" sz="1800" dirty="0" smtClean="0">
                <a:solidFill>
                  <a:schemeClr val="tx1"/>
                </a:solidFill>
                <a:latin typeface="Garamond" pitchFamily="18" charset="0"/>
              </a:rPr>
              <a:t>0.032</a:t>
            </a:r>
            <a:endParaRPr lang="en-US" sz="1800" dirty="0">
              <a:solidFill>
                <a:schemeClr val="tx1"/>
              </a:solidFill>
              <a:latin typeface="Garamond" pitchFamily="18" charset="0"/>
            </a:endParaRPr>
          </a:p>
        </p:txBody>
      </p:sp>
      <p:cxnSp>
        <p:nvCxnSpPr>
          <p:cNvPr id="11" name="Elbow Connector 10"/>
          <p:cNvCxnSpPr>
            <a:stCxn id="5" idx="1"/>
            <a:endCxn id="10" idx="1"/>
          </p:cNvCxnSpPr>
          <p:nvPr/>
        </p:nvCxnSpPr>
        <p:spPr>
          <a:xfrm rot="10800000" flipH="1">
            <a:off x="767288" y="1459161"/>
            <a:ext cx="340573" cy="750627"/>
          </a:xfrm>
          <a:prstGeom prst="bentConnector3">
            <a:avLst>
              <a:gd name="adj1" fmla="val -67122"/>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Subtitle 2"/>
          <p:cNvSpPr txBox="1">
            <a:spLocks/>
          </p:cNvSpPr>
          <p:nvPr/>
        </p:nvSpPr>
        <p:spPr>
          <a:xfrm>
            <a:off x="3643585" y="939774"/>
            <a:ext cx="4026090" cy="576618"/>
          </a:xfrm>
          <a:prstGeom prst="rect">
            <a:avLst/>
          </a:prstGeom>
          <a:ln>
            <a:noFill/>
          </a:ln>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US" sz="1800" dirty="0" smtClean="0">
                <a:solidFill>
                  <a:srgbClr val="EE8200"/>
                </a:solidFill>
                <a:latin typeface="Garamond" pitchFamily="18" charset="0"/>
              </a:rPr>
              <a:t>Keywords: </a:t>
            </a:r>
          </a:p>
          <a:p>
            <a:pPr algn="l"/>
            <a:r>
              <a:rPr lang="en-US" sz="1800" dirty="0" smtClean="0">
                <a:solidFill>
                  <a:schemeClr val="tx1"/>
                </a:solidFill>
                <a:latin typeface="Garamond" pitchFamily="18" charset="0"/>
              </a:rPr>
              <a:t>state, legislature, 87, percent, democrat</a:t>
            </a:r>
            <a:endParaRPr lang="en-US" sz="1800" dirty="0">
              <a:solidFill>
                <a:schemeClr val="tx1"/>
              </a:solidFill>
              <a:latin typeface="Garamond" pitchFamily="18" charset="0"/>
            </a:endParaRPr>
          </a:p>
        </p:txBody>
      </p:sp>
      <p:cxnSp>
        <p:nvCxnSpPr>
          <p:cNvPr id="13" name="Straight Arrow Connector 12"/>
          <p:cNvCxnSpPr/>
          <p:nvPr/>
        </p:nvCxnSpPr>
        <p:spPr>
          <a:xfrm>
            <a:off x="6391730" y="2352010"/>
            <a:ext cx="0" cy="4572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802096" y="2356539"/>
            <a:ext cx="0" cy="4572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274399" y="2356540"/>
            <a:ext cx="0" cy="4572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5632719" y="1552024"/>
            <a:ext cx="4745" cy="42916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52573" y="3757754"/>
            <a:ext cx="7317102" cy="1323439"/>
          </a:xfrm>
          <a:prstGeom prst="rect">
            <a:avLst/>
          </a:prstGeom>
        </p:spPr>
        <p:txBody>
          <a:bodyPr wrap="square">
            <a:spAutoFit/>
          </a:bodyPr>
          <a:lstStyle/>
          <a:p>
            <a:r>
              <a:rPr lang="en-US" sz="2000" dirty="0">
                <a:latin typeface="Garamond" panose="02020404030301010803" pitchFamily="18" charset="0"/>
              </a:rPr>
              <a:t>Sentiment: [-1.0 to 1.0]</a:t>
            </a:r>
          </a:p>
          <a:p>
            <a:r>
              <a:rPr lang="en-US" sz="2000" dirty="0">
                <a:latin typeface="Garamond" panose="02020404030301010803" pitchFamily="18" charset="0"/>
              </a:rPr>
              <a:t>Words: </a:t>
            </a:r>
            <a:r>
              <a:rPr lang="en-US" sz="2000" dirty="0" err="1">
                <a:latin typeface="Garamond" panose="02020404030301010803" pitchFamily="18" charset="0"/>
              </a:rPr>
              <a:t>tf-idf</a:t>
            </a:r>
            <a:r>
              <a:rPr lang="en-US" sz="2000" dirty="0">
                <a:latin typeface="Garamond" panose="02020404030301010803" pitchFamily="18" charset="0"/>
              </a:rPr>
              <a:t> scores of 6130 words (excluding rare words)</a:t>
            </a:r>
          </a:p>
          <a:p>
            <a:r>
              <a:rPr lang="en-US" sz="2000" dirty="0">
                <a:latin typeface="Garamond" panose="02020404030301010803" pitchFamily="18" charset="0"/>
              </a:rPr>
              <a:t>POS Tag: 43 tags</a:t>
            </a:r>
          </a:p>
          <a:p>
            <a:r>
              <a:rPr lang="en-US" sz="2000" dirty="0">
                <a:latin typeface="Garamond" panose="02020404030301010803" pitchFamily="18" charset="0"/>
              </a:rPr>
              <a:t>Entity Type: 26 </a:t>
            </a:r>
            <a:r>
              <a:rPr lang="en-US" sz="2000" dirty="0" smtClean="0">
                <a:latin typeface="Garamond" panose="02020404030301010803" pitchFamily="18" charset="0"/>
              </a:rPr>
              <a:t>types</a:t>
            </a:r>
            <a:endParaRPr lang="en-US" sz="2000" dirty="0">
              <a:latin typeface="Garamond" panose="02020404030301010803" pitchFamily="18" charset="0"/>
            </a:endParaRPr>
          </a:p>
        </p:txBody>
      </p:sp>
      <p:sp>
        <p:nvSpPr>
          <p:cNvPr id="18" name="TextBox 17"/>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180395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9449"/>
          </a:xfrm>
        </p:spPr>
        <p:txBody>
          <a:bodyPr/>
          <a:lstStyle/>
          <a:p>
            <a:r>
              <a:rPr lang="en-US" sz="4000" dirty="0" smtClean="0"/>
              <a:t>Feature Selection</a:t>
            </a:r>
            <a:endParaRPr lang="en-US" sz="4000" dirty="0"/>
          </a:p>
        </p:txBody>
      </p:sp>
      <p:sp>
        <p:nvSpPr>
          <p:cNvPr id="4" name="Rectangle 3"/>
          <p:cNvSpPr/>
          <p:nvPr/>
        </p:nvSpPr>
        <p:spPr>
          <a:xfrm>
            <a:off x="440574" y="929644"/>
            <a:ext cx="8084301" cy="1815882"/>
          </a:xfrm>
          <a:prstGeom prst="rect">
            <a:avLst/>
          </a:prstGeom>
        </p:spPr>
        <p:txBody>
          <a:bodyPr wrap="square">
            <a:spAutoFit/>
          </a:bodyPr>
          <a:lstStyle/>
          <a:p>
            <a:pPr marL="342900" indent="-342900" fontAlgn="base">
              <a:buFont typeface="Courier New" panose="02070309020205020404" pitchFamily="49" charset="0"/>
              <a:buChar char="o"/>
            </a:pPr>
            <a:r>
              <a:rPr lang="en-US" sz="2800" dirty="0" smtClean="0">
                <a:latin typeface="Garamond" panose="02020404030301010803" pitchFamily="18" charset="0"/>
              </a:rPr>
              <a:t>6201 features in total</a:t>
            </a:r>
            <a:endParaRPr lang="en-US" sz="2800" dirty="0">
              <a:latin typeface="Garamond" panose="02020404030301010803" pitchFamily="18" charset="0"/>
            </a:endParaRPr>
          </a:p>
          <a:p>
            <a:pPr marL="342900" indent="-342900" fontAlgn="base">
              <a:buFont typeface="Courier New" panose="02070309020205020404" pitchFamily="49" charset="0"/>
              <a:buChar char="o"/>
            </a:pPr>
            <a:r>
              <a:rPr lang="en-US" sz="2800" dirty="0">
                <a:latin typeface="Garamond" panose="02020404030301010803" pitchFamily="18" charset="0"/>
              </a:rPr>
              <a:t>Used a Random Forest Classifier to calculate importance of each </a:t>
            </a:r>
            <a:r>
              <a:rPr lang="en-US" sz="2800" dirty="0" smtClean="0">
                <a:latin typeface="Garamond" panose="02020404030301010803" pitchFamily="18" charset="0"/>
              </a:rPr>
              <a:t>feature.</a:t>
            </a:r>
            <a:endParaRPr lang="en-US" sz="2800" dirty="0">
              <a:latin typeface="Garamond" panose="02020404030301010803" pitchFamily="18" charset="0"/>
            </a:endParaRPr>
          </a:p>
          <a:p>
            <a:pPr marL="342900" indent="-342900" fontAlgn="base">
              <a:buFont typeface="Courier New" panose="02070309020205020404" pitchFamily="49" charset="0"/>
              <a:buChar char="o"/>
            </a:pPr>
            <a:r>
              <a:rPr lang="en-US" sz="2800" dirty="0">
                <a:latin typeface="Garamond" panose="02020404030301010803" pitchFamily="18" charset="0"/>
              </a:rPr>
              <a:t>Most Important Feature: POS tag ‘Cardinal Number’</a:t>
            </a:r>
          </a:p>
        </p:txBody>
      </p:sp>
      <p:sp>
        <p:nvSpPr>
          <p:cNvPr id="5" name="TextBox 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892318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smtClean="0"/>
              <a:t>Important Features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16" y="1315041"/>
            <a:ext cx="5136542" cy="3733044"/>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1277345198"/>
              </p:ext>
            </p:extLst>
          </p:nvPr>
        </p:nvGraphicFramePr>
        <p:xfrm>
          <a:off x="3823856" y="952742"/>
          <a:ext cx="5224732" cy="1717592"/>
        </p:xfrm>
        <a:graphic>
          <a:graphicData uri="http://schemas.openxmlformats.org/drawingml/2006/table">
            <a:tbl>
              <a:tblPr/>
              <a:tblGrid>
                <a:gridCol w="1219107"/>
                <a:gridCol w="4005625"/>
              </a:tblGrid>
              <a:tr h="419843">
                <a:tc>
                  <a:txBody>
                    <a:bodyPr/>
                    <a:lstStyle/>
                    <a:p>
                      <a:pPr rtl="0" fontAlgn="t">
                        <a:spcBef>
                          <a:spcPts val="0"/>
                        </a:spcBef>
                        <a:spcAft>
                          <a:spcPts val="0"/>
                        </a:spcAft>
                      </a:pPr>
                      <a:r>
                        <a:rPr lang="en-US" sz="1600" b="0" i="0" u="none" strike="noStrike" dirty="0" smtClean="0">
                          <a:solidFill>
                            <a:srgbClr val="000000"/>
                          </a:solidFill>
                          <a:effectLst/>
                          <a:latin typeface="Garamond" panose="02020404030301010803" pitchFamily="18" charset="0"/>
                        </a:rPr>
                        <a:t>Word</a:t>
                      </a:r>
                      <a:endParaRPr lang="en-US" sz="16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600" b="0" i="0" u="none" strike="noStrike" dirty="0">
                          <a:solidFill>
                            <a:srgbClr val="000000"/>
                          </a:solidFill>
                          <a:effectLst/>
                          <a:latin typeface="Garamond" panose="02020404030301010803" pitchFamily="18" charset="0"/>
                        </a:rPr>
                        <a:t>percent</a:t>
                      </a:r>
                      <a:r>
                        <a:rPr lang="en-US" sz="1600" b="0" i="0" u="none" strike="noStrike" dirty="0" smtClean="0">
                          <a:solidFill>
                            <a:srgbClr val="000000"/>
                          </a:solidFill>
                          <a:effectLst/>
                          <a:latin typeface="Garamond" panose="02020404030301010803" pitchFamily="18" charset="0"/>
                        </a:rPr>
                        <a:t>; people</a:t>
                      </a:r>
                      <a:r>
                        <a:rPr lang="en-US" sz="1600" b="0" i="0" u="none" strike="noStrike" dirty="0">
                          <a:solidFill>
                            <a:srgbClr val="000000"/>
                          </a:solidFill>
                          <a:effectLst/>
                          <a:latin typeface="Garamond" panose="02020404030301010803" pitchFamily="18" charset="0"/>
                        </a:rPr>
                        <a:t>; jobs</a:t>
                      </a:r>
                      <a:endParaRPr lang="en-US" sz="16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r>
              <a:tr h="419843">
                <a:tc>
                  <a:txBody>
                    <a:bodyPr/>
                    <a:lstStyle/>
                    <a:p>
                      <a:pPr rtl="0" fontAlgn="t">
                        <a:spcBef>
                          <a:spcPts val="0"/>
                        </a:spcBef>
                        <a:spcAft>
                          <a:spcPts val="0"/>
                        </a:spcAft>
                      </a:pPr>
                      <a:r>
                        <a:rPr lang="en-US" sz="1600" b="0" i="0" u="none" strike="noStrike" dirty="0" smtClean="0">
                          <a:solidFill>
                            <a:srgbClr val="000000"/>
                          </a:solidFill>
                          <a:effectLst/>
                          <a:latin typeface="Garamond" panose="02020404030301010803" pitchFamily="18" charset="0"/>
                        </a:rPr>
                        <a:t>POS tag</a:t>
                      </a:r>
                      <a:endParaRPr lang="en-US" sz="16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600" b="0" i="0" u="none" strike="noStrike" dirty="0">
                          <a:solidFill>
                            <a:srgbClr val="000000"/>
                          </a:solidFill>
                          <a:effectLst/>
                          <a:latin typeface="Garamond" panose="02020404030301010803" pitchFamily="18" charset="0"/>
                        </a:rPr>
                        <a:t>noun; cardinal number; past tense; preposition</a:t>
                      </a:r>
                      <a:endParaRPr lang="en-US" sz="16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r>
              <a:tr h="419843">
                <a:tc>
                  <a:txBody>
                    <a:bodyPr/>
                    <a:lstStyle/>
                    <a:p>
                      <a:pPr rtl="0" fontAlgn="t">
                        <a:spcBef>
                          <a:spcPts val="0"/>
                        </a:spcBef>
                        <a:spcAft>
                          <a:spcPts val="0"/>
                        </a:spcAft>
                      </a:pPr>
                      <a:r>
                        <a:rPr lang="en-US" sz="1600" b="0" i="0" u="none" strike="noStrike" dirty="0" smtClean="0">
                          <a:solidFill>
                            <a:srgbClr val="000000"/>
                          </a:solidFill>
                          <a:effectLst/>
                          <a:latin typeface="Garamond" panose="02020404030301010803" pitchFamily="18" charset="0"/>
                        </a:rPr>
                        <a:t>Entity</a:t>
                      </a:r>
                      <a:r>
                        <a:rPr lang="en-US" sz="1600" b="0" i="0" u="none" strike="noStrike" baseline="0" dirty="0" smtClean="0">
                          <a:solidFill>
                            <a:srgbClr val="000000"/>
                          </a:solidFill>
                          <a:effectLst/>
                          <a:latin typeface="Garamond" panose="02020404030301010803" pitchFamily="18" charset="0"/>
                        </a:rPr>
                        <a:t> Type</a:t>
                      </a:r>
                      <a:endParaRPr lang="en-US" sz="16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600" b="0" i="0" u="none" strike="noStrike" dirty="0">
                          <a:solidFill>
                            <a:srgbClr val="000000"/>
                          </a:solidFill>
                          <a:effectLst/>
                          <a:latin typeface="Garamond" panose="02020404030301010803" pitchFamily="18" charset="0"/>
                        </a:rPr>
                        <a:t>Quantity; Country; FieldTerminology; Person</a:t>
                      </a:r>
                      <a:endParaRPr lang="en-US" sz="16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r>
              <a:tr h="419843">
                <a:tc>
                  <a:txBody>
                    <a:bodyPr/>
                    <a:lstStyle/>
                    <a:p>
                      <a:pPr rtl="0" fontAlgn="t">
                        <a:spcBef>
                          <a:spcPts val="0"/>
                        </a:spcBef>
                        <a:spcAft>
                          <a:spcPts val="0"/>
                        </a:spcAft>
                      </a:pPr>
                      <a:r>
                        <a:rPr lang="en-US" sz="1600" b="0" i="0" u="none" strike="noStrike" dirty="0" smtClean="0">
                          <a:solidFill>
                            <a:srgbClr val="000000"/>
                          </a:solidFill>
                          <a:effectLst/>
                          <a:latin typeface="Garamond" panose="02020404030301010803" pitchFamily="18" charset="0"/>
                        </a:rPr>
                        <a:t>Concept</a:t>
                      </a:r>
                      <a:endParaRPr lang="en-US" sz="16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600" b="0" i="0" u="none" strike="noStrike" dirty="0">
                          <a:solidFill>
                            <a:srgbClr val="000000"/>
                          </a:solidFill>
                          <a:effectLst/>
                          <a:latin typeface="Garamond" panose="02020404030301010803" pitchFamily="18" charset="0"/>
                        </a:rPr>
                        <a:t>United States Senate; Barack Obama</a:t>
                      </a:r>
                      <a:endParaRPr lang="en-US" sz="16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r>
            </a:tbl>
          </a:graphicData>
        </a:graphic>
      </p:graphicFrame>
      <p:sp>
        <p:nvSpPr>
          <p:cNvPr id="5" name="TextBox 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9549298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9449"/>
          </a:xfrm>
        </p:spPr>
        <p:txBody>
          <a:bodyPr/>
          <a:lstStyle/>
          <a:p>
            <a:r>
              <a:rPr lang="en-US" sz="4000" dirty="0" smtClean="0"/>
              <a:t>Implementation: Python NLP/ML Tools</a:t>
            </a:r>
            <a:endParaRPr lang="en-US" sz="4000" dirty="0"/>
          </a:p>
        </p:txBody>
      </p:sp>
      <p:sp>
        <p:nvSpPr>
          <p:cNvPr id="6" name="Text Placeholder 2"/>
          <p:cNvSpPr>
            <a:spLocks noGrp="1"/>
          </p:cNvSpPr>
          <p:nvPr>
            <p:ph type="body" sz="quarter" idx="10"/>
          </p:nvPr>
        </p:nvSpPr>
        <p:spPr>
          <a:xfrm>
            <a:off x="389436" y="1085850"/>
            <a:ext cx="8363938" cy="3342966"/>
          </a:xfrm>
        </p:spPr>
        <p:txBody>
          <a:bodyPr/>
          <a:lstStyle/>
          <a:p>
            <a:r>
              <a:rPr lang="en-US" dirty="0"/>
              <a:t>Data </a:t>
            </a:r>
            <a:r>
              <a:rPr lang="en-US" dirty="0" smtClean="0"/>
              <a:t>wrangling</a:t>
            </a:r>
            <a:endParaRPr lang="en-US" sz="2000" dirty="0" smtClean="0">
              <a:solidFill>
                <a:schemeClr val="tx1"/>
              </a:solidFill>
            </a:endParaRPr>
          </a:p>
          <a:p>
            <a:pPr marL="342900" indent="-342900">
              <a:buFont typeface="Courier New" panose="02070309020205020404" pitchFamily="49" charset="0"/>
              <a:buChar char="o"/>
            </a:pPr>
            <a:r>
              <a:rPr lang="en-US" sz="2000" dirty="0" smtClean="0">
                <a:solidFill>
                  <a:schemeClr val="tx1"/>
                </a:solidFill>
              </a:rPr>
              <a:t>Use </a:t>
            </a:r>
            <a:r>
              <a:rPr lang="en-US" sz="2000" dirty="0" smtClean="0">
                <a:solidFill>
                  <a:schemeClr val="accent5">
                    <a:lumMod val="75000"/>
                  </a:schemeClr>
                </a:solidFill>
              </a:rPr>
              <a:t>NLTK (Natural Language Toolkit)</a:t>
            </a:r>
            <a:r>
              <a:rPr lang="en-US" sz="2000" dirty="0" smtClean="0">
                <a:solidFill>
                  <a:schemeClr val="tx1"/>
                </a:solidFill>
              </a:rPr>
              <a:t> to transform debate </a:t>
            </a:r>
            <a:r>
              <a:rPr lang="en-US" sz="2000" dirty="0">
                <a:solidFill>
                  <a:schemeClr val="tx1"/>
                </a:solidFill>
              </a:rPr>
              <a:t>files </a:t>
            </a:r>
            <a:r>
              <a:rPr lang="en-US" sz="2000" dirty="0" smtClean="0">
                <a:solidFill>
                  <a:schemeClr val="tx1"/>
                </a:solidFill>
              </a:rPr>
              <a:t>into </a:t>
            </a:r>
            <a:r>
              <a:rPr lang="en-US" sz="2000" dirty="0">
                <a:solidFill>
                  <a:schemeClr val="tx1"/>
                </a:solidFill>
              </a:rPr>
              <a:t>structured </a:t>
            </a:r>
            <a:r>
              <a:rPr lang="en-US" sz="2000" dirty="0" smtClean="0">
                <a:solidFill>
                  <a:schemeClr val="tx1"/>
                </a:solidFill>
              </a:rPr>
              <a:t>data format</a:t>
            </a:r>
          </a:p>
          <a:p>
            <a:pPr marL="342900" indent="-342900">
              <a:buFont typeface="Courier New" panose="02070309020205020404" pitchFamily="49" charset="0"/>
              <a:buChar char="o"/>
            </a:pPr>
            <a:r>
              <a:rPr lang="en-US" sz="2000" dirty="0" smtClean="0">
                <a:solidFill>
                  <a:schemeClr val="tx1"/>
                </a:solidFill>
              </a:rPr>
              <a:t>Use </a:t>
            </a:r>
            <a:r>
              <a:rPr lang="en-US" sz="2000" dirty="0" err="1" smtClean="0">
                <a:solidFill>
                  <a:schemeClr val="accent5">
                    <a:lumMod val="75000"/>
                  </a:schemeClr>
                </a:solidFill>
              </a:rPr>
              <a:t>mysql</a:t>
            </a:r>
            <a:r>
              <a:rPr lang="en-US" sz="2000" dirty="0" smtClean="0">
                <a:solidFill>
                  <a:schemeClr val="accent5">
                    <a:lumMod val="75000"/>
                  </a:schemeClr>
                </a:solidFill>
              </a:rPr>
              <a:t>-python-connector</a:t>
            </a:r>
            <a:r>
              <a:rPr lang="en-US" sz="2000" dirty="0" smtClean="0">
                <a:solidFill>
                  <a:schemeClr val="tx1"/>
                </a:solidFill>
              </a:rPr>
              <a:t> to store extracted features into an MySQL database</a:t>
            </a:r>
          </a:p>
          <a:p>
            <a:pPr marL="342900" indent="-342900">
              <a:buFont typeface="Courier New" panose="02070309020205020404" pitchFamily="49" charset="0"/>
              <a:buChar char="o"/>
            </a:pPr>
            <a:r>
              <a:rPr lang="en-US" sz="2000" dirty="0" smtClean="0">
                <a:solidFill>
                  <a:schemeClr val="tx1"/>
                </a:solidFill>
              </a:rPr>
              <a:t>Use </a:t>
            </a:r>
            <a:r>
              <a:rPr lang="en-US" sz="2000" dirty="0" err="1" smtClean="0">
                <a:solidFill>
                  <a:schemeClr val="accent5">
                    <a:lumMod val="75000"/>
                  </a:schemeClr>
                </a:solidFill>
              </a:rPr>
              <a:t>matplotlib</a:t>
            </a:r>
            <a:r>
              <a:rPr lang="en-US" sz="2000" dirty="0" smtClean="0">
                <a:solidFill>
                  <a:schemeClr val="accent5">
                    <a:lumMod val="75000"/>
                  </a:schemeClr>
                </a:solidFill>
              </a:rPr>
              <a:t> </a:t>
            </a:r>
            <a:r>
              <a:rPr lang="en-US" sz="2000" dirty="0" smtClean="0">
                <a:solidFill>
                  <a:schemeClr val="tx1"/>
                </a:solidFill>
              </a:rPr>
              <a:t>to plot classifiers’ performance. </a:t>
            </a:r>
          </a:p>
          <a:p>
            <a:r>
              <a:rPr lang="en-US" dirty="0" smtClean="0"/>
              <a:t>Feature extraction</a:t>
            </a:r>
            <a:r>
              <a:rPr lang="en-US" sz="2000" dirty="0" smtClean="0">
                <a:solidFill>
                  <a:schemeClr val="tx1"/>
                </a:solidFill>
              </a:rPr>
              <a:t> </a:t>
            </a:r>
          </a:p>
          <a:p>
            <a:pPr marL="342900" indent="-342900">
              <a:buFont typeface="Courier New" panose="02070309020205020404" pitchFamily="49" charset="0"/>
              <a:buChar char="o"/>
            </a:pPr>
            <a:r>
              <a:rPr lang="en-US" sz="2000" dirty="0">
                <a:solidFill>
                  <a:schemeClr val="tx1"/>
                </a:solidFill>
              </a:rPr>
              <a:t>Use </a:t>
            </a:r>
            <a:r>
              <a:rPr lang="en-US" sz="2000" dirty="0" err="1">
                <a:solidFill>
                  <a:schemeClr val="accent5">
                    <a:lumMod val="75000"/>
                  </a:schemeClr>
                </a:solidFill>
              </a:rPr>
              <a:t>AlchemyAPI</a:t>
            </a:r>
            <a:r>
              <a:rPr lang="en-US" sz="2000" dirty="0">
                <a:solidFill>
                  <a:schemeClr val="tx1"/>
                </a:solidFill>
              </a:rPr>
              <a:t> (Python wrapper) to extract rich features of </a:t>
            </a:r>
            <a:r>
              <a:rPr lang="en-US" sz="2000" dirty="0" smtClean="0">
                <a:solidFill>
                  <a:schemeClr val="tx1"/>
                </a:solidFill>
              </a:rPr>
              <a:t>sentences</a:t>
            </a:r>
          </a:p>
          <a:p>
            <a:r>
              <a:rPr lang="en-US" dirty="0" smtClean="0"/>
              <a:t>Classification</a:t>
            </a:r>
            <a:endParaRPr lang="en-US" sz="2000" dirty="0" smtClean="0">
              <a:solidFill>
                <a:schemeClr val="tx1"/>
              </a:solidFill>
            </a:endParaRPr>
          </a:p>
          <a:p>
            <a:pPr marL="342900" indent="-342900">
              <a:buFont typeface="Courier New" panose="02070309020205020404" pitchFamily="49" charset="0"/>
              <a:buChar char="o"/>
            </a:pPr>
            <a:r>
              <a:rPr lang="en-US" sz="2000" dirty="0" smtClean="0">
                <a:solidFill>
                  <a:schemeClr val="tx1"/>
                </a:solidFill>
              </a:rPr>
              <a:t>Use </a:t>
            </a:r>
            <a:r>
              <a:rPr lang="en-US" sz="2000" dirty="0" err="1">
                <a:solidFill>
                  <a:schemeClr val="accent5">
                    <a:lumMod val="75000"/>
                  </a:schemeClr>
                </a:solidFill>
              </a:rPr>
              <a:t>scikit</a:t>
            </a:r>
            <a:r>
              <a:rPr lang="en-US" sz="2000" dirty="0">
                <a:solidFill>
                  <a:schemeClr val="accent5">
                    <a:lumMod val="75000"/>
                  </a:schemeClr>
                </a:solidFill>
              </a:rPr>
              <a:t>-learn</a:t>
            </a:r>
            <a:r>
              <a:rPr lang="en-US" sz="2000" dirty="0">
                <a:solidFill>
                  <a:schemeClr val="tx1"/>
                </a:solidFill>
              </a:rPr>
              <a:t> </a:t>
            </a:r>
            <a:r>
              <a:rPr lang="en-US" sz="2000" dirty="0" smtClean="0">
                <a:solidFill>
                  <a:schemeClr val="tx1"/>
                </a:solidFill>
              </a:rPr>
              <a:t>to </a:t>
            </a:r>
            <a:r>
              <a:rPr lang="en-US" sz="2000" dirty="0">
                <a:solidFill>
                  <a:schemeClr val="tx1"/>
                </a:solidFill>
              </a:rPr>
              <a:t>build classification </a:t>
            </a:r>
            <a:r>
              <a:rPr lang="en-US" sz="2000" dirty="0" smtClean="0">
                <a:solidFill>
                  <a:schemeClr val="tx1"/>
                </a:solidFill>
              </a:rPr>
              <a:t>models</a:t>
            </a:r>
          </a:p>
        </p:txBody>
      </p:sp>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9482657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59449"/>
          </a:xfrm>
        </p:spPr>
        <p:txBody>
          <a:bodyPr/>
          <a:lstStyle/>
          <a:p>
            <a:r>
              <a:rPr lang="en-US" sz="4000" dirty="0" smtClean="0"/>
              <a:t>Evaluation: Classification</a:t>
            </a:r>
            <a:endParaRPr lang="en-US" sz="4000" dirty="0"/>
          </a:p>
        </p:txBody>
      </p:sp>
      <p:sp>
        <p:nvSpPr>
          <p:cNvPr id="3" name="Text Placeholder 2"/>
          <p:cNvSpPr>
            <a:spLocks noGrp="1"/>
          </p:cNvSpPr>
          <p:nvPr>
            <p:ph type="body" sz="quarter" idx="10"/>
          </p:nvPr>
        </p:nvSpPr>
        <p:spPr>
          <a:xfrm>
            <a:off x="389436" y="1085851"/>
            <a:ext cx="8363938" cy="2111347"/>
          </a:xfrm>
          <a:ln>
            <a:noFill/>
          </a:ln>
        </p:spPr>
        <p:txBody>
          <a:bodyPr/>
          <a:lstStyle/>
          <a:p>
            <a:pPr fontAlgn="base"/>
            <a:r>
              <a:rPr lang="en-US" sz="2800" dirty="0">
                <a:solidFill>
                  <a:srgbClr val="000000"/>
                </a:solidFill>
              </a:rPr>
              <a:t>4-fold cross </a:t>
            </a:r>
            <a:r>
              <a:rPr lang="en-US" sz="2800" dirty="0" smtClean="0">
                <a:solidFill>
                  <a:srgbClr val="000000"/>
                </a:solidFill>
              </a:rPr>
              <a:t>validation</a:t>
            </a:r>
            <a:endParaRPr lang="en-US" sz="2800" dirty="0">
              <a:solidFill>
                <a:srgbClr val="000000"/>
              </a:solidFill>
            </a:endParaRPr>
          </a:p>
          <a:p>
            <a:pPr fontAlgn="base"/>
            <a:r>
              <a:rPr lang="en-US" sz="2800" dirty="0">
                <a:solidFill>
                  <a:srgbClr val="000000"/>
                </a:solidFill>
              </a:rPr>
              <a:t>Algorithms: Naive Bayes, Random Forest &amp; Support Vector </a:t>
            </a:r>
            <a:r>
              <a:rPr lang="en-US" sz="2800" dirty="0" smtClean="0">
                <a:solidFill>
                  <a:srgbClr val="000000"/>
                </a:solidFill>
              </a:rPr>
              <a:t>Machine</a:t>
            </a:r>
            <a:endParaRPr lang="en-US" sz="2800" dirty="0">
              <a:solidFill>
                <a:srgbClr val="000000"/>
              </a:solidFill>
            </a:endParaRPr>
          </a:p>
          <a:p>
            <a:pPr fontAlgn="base"/>
            <a:r>
              <a:rPr lang="en-US" sz="2800" dirty="0">
                <a:solidFill>
                  <a:srgbClr val="000000"/>
                </a:solidFill>
              </a:rPr>
              <a:t>Support Vector Machine performed better than others in general</a:t>
            </a:r>
            <a:r>
              <a:rPr lang="en-US" sz="2800" dirty="0" smtClean="0">
                <a:solidFill>
                  <a:srgbClr val="000000"/>
                </a:solidFill>
              </a:rPr>
              <a:t>.</a:t>
            </a:r>
            <a:endParaRPr lang="en-US" sz="2800" dirty="0">
              <a:solidFill>
                <a:srgbClr val="00000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4259789784"/>
              </p:ext>
            </p:extLst>
          </p:nvPr>
        </p:nvGraphicFramePr>
        <p:xfrm>
          <a:off x="522288" y="3240127"/>
          <a:ext cx="5600700" cy="1790704"/>
        </p:xfrm>
        <a:graphic>
          <a:graphicData uri="http://schemas.openxmlformats.org/drawingml/2006/table">
            <a:tbl>
              <a:tblPr/>
              <a:tblGrid>
                <a:gridCol w="1400175"/>
                <a:gridCol w="1400175"/>
                <a:gridCol w="1400175"/>
                <a:gridCol w="1400175"/>
              </a:tblGrid>
              <a:tr h="302895">
                <a:tc>
                  <a:txBody>
                    <a:bodyPr/>
                    <a:lstStyle/>
                    <a:p>
                      <a:pPr fontAlgn="t"/>
                      <a:r>
                        <a:rPr lang="en-US" sz="2000" dirty="0">
                          <a:effectLst/>
                          <a:latin typeface="Garamond" panose="02020404030301010803" pitchFamily="18" charset="0"/>
                        </a:rPr>
                        <a:t> </a:t>
                      </a:r>
                    </a:p>
                  </a:txBody>
                  <a:tcPr marL="95250" marR="95250" marT="71438" marB="71438">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pPr algn="ctr" rtl="0" fontAlgn="t">
                        <a:spcBef>
                          <a:spcPts val="0"/>
                        </a:spcBef>
                        <a:spcAft>
                          <a:spcPts val="0"/>
                        </a:spcAft>
                      </a:pPr>
                      <a:r>
                        <a:rPr lang="en-US" sz="2000" b="1" i="0" u="none" strike="noStrike" dirty="0">
                          <a:solidFill>
                            <a:srgbClr val="000000"/>
                          </a:solidFill>
                          <a:effectLst/>
                          <a:latin typeface="Garamond" panose="02020404030301010803" pitchFamily="18" charset="0"/>
                        </a:rPr>
                        <a:t>Precision</a:t>
                      </a:r>
                      <a:endParaRPr lang="en-US" sz="2000" dirty="0">
                        <a:effectLst/>
                        <a:latin typeface="Garamond" panose="02020404030301010803" pitchFamily="18" charset="0"/>
                      </a:endParaRPr>
                    </a:p>
                  </a:txBody>
                  <a:tcPr marL="95250" marR="95250" marT="71438" marB="71438">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pPr algn="ctr" rtl="0" fontAlgn="t">
                        <a:spcBef>
                          <a:spcPts val="0"/>
                        </a:spcBef>
                        <a:spcAft>
                          <a:spcPts val="0"/>
                        </a:spcAft>
                      </a:pPr>
                      <a:r>
                        <a:rPr lang="en-US" sz="2000" b="1" i="0" u="none" strike="noStrike" dirty="0">
                          <a:solidFill>
                            <a:srgbClr val="000000"/>
                          </a:solidFill>
                          <a:effectLst/>
                          <a:latin typeface="Garamond" panose="02020404030301010803" pitchFamily="18" charset="0"/>
                        </a:rPr>
                        <a:t>Recall</a:t>
                      </a:r>
                      <a:endParaRPr lang="en-US" sz="2000" dirty="0">
                        <a:effectLst/>
                        <a:latin typeface="Garamond" panose="02020404030301010803" pitchFamily="18" charset="0"/>
                      </a:endParaRPr>
                    </a:p>
                  </a:txBody>
                  <a:tcPr marL="95250" marR="95250" marT="71438" marB="71438">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pPr algn="ctr" rtl="0" fontAlgn="t">
                        <a:spcBef>
                          <a:spcPts val="0"/>
                        </a:spcBef>
                        <a:spcAft>
                          <a:spcPts val="0"/>
                        </a:spcAft>
                      </a:pPr>
                      <a:r>
                        <a:rPr lang="en-US" sz="2000" b="1" i="0" u="none" strike="noStrike">
                          <a:solidFill>
                            <a:srgbClr val="000000"/>
                          </a:solidFill>
                          <a:effectLst/>
                          <a:latin typeface="Garamond" panose="02020404030301010803" pitchFamily="18" charset="0"/>
                        </a:rPr>
                        <a:t>F-measure</a:t>
                      </a:r>
                      <a:endParaRPr lang="en-US" sz="2000">
                        <a:effectLst/>
                        <a:latin typeface="Garamond" panose="02020404030301010803" pitchFamily="18" charset="0"/>
                      </a:endParaRPr>
                    </a:p>
                  </a:txBody>
                  <a:tcPr marL="95250" marR="95250" marT="71438" marB="71438">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r>
              <a:tr h="302895">
                <a:tc>
                  <a:txBody>
                    <a:bodyPr/>
                    <a:lstStyle/>
                    <a:p>
                      <a:pPr rtl="0" fontAlgn="t">
                        <a:spcBef>
                          <a:spcPts val="0"/>
                        </a:spcBef>
                        <a:spcAft>
                          <a:spcPts val="0"/>
                        </a:spcAft>
                      </a:pPr>
                      <a:r>
                        <a:rPr lang="en-US" sz="2000" b="1" i="0" u="none" strike="noStrike">
                          <a:solidFill>
                            <a:srgbClr val="000000"/>
                          </a:solidFill>
                          <a:effectLst/>
                          <a:latin typeface="Garamond" panose="02020404030301010803" pitchFamily="18" charset="0"/>
                        </a:rPr>
                        <a:t>NFS</a:t>
                      </a:r>
                      <a:endParaRPr lang="en-US" sz="2000">
                        <a:effectLst/>
                        <a:latin typeface="Garamond" panose="02020404030301010803" pitchFamily="18" charset="0"/>
                      </a:endParaRPr>
                    </a:p>
                  </a:txBody>
                  <a:tcPr marL="95250" marR="95250" marT="71438" marB="71438">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a:solidFill>
                            <a:srgbClr val="000000"/>
                          </a:solidFill>
                          <a:effectLst/>
                          <a:latin typeface="Garamond" panose="02020404030301010803" pitchFamily="18" charset="0"/>
                        </a:rPr>
                        <a:t>0.90</a:t>
                      </a:r>
                      <a:endParaRPr lang="en-US" sz="2000">
                        <a:effectLst/>
                        <a:latin typeface="Garamond" panose="02020404030301010803" pitchFamily="18" charset="0"/>
                      </a:endParaRPr>
                    </a:p>
                  </a:txBody>
                  <a:tcPr marL="95250" marR="95250" marT="71438" marB="71438">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a:solidFill>
                            <a:srgbClr val="000000"/>
                          </a:solidFill>
                          <a:effectLst/>
                          <a:latin typeface="Garamond" panose="02020404030301010803" pitchFamily="18" charset="0"/>
                        </a:rPr>
                        <a:t>0.96</a:t>
                      </a:r>
                      <a:endParaRPr lang="en-US" sz="2000">
                        <a:effectLst/>
                        <a:latin typeface="Garamond" panose="02020404030301010803" pitchFamily="18" charset="0"/>
                      </a:endParaRPr>
                    </a:p>
                  </a:txBody>
                  <a:tcPr marL="95250" marR="95250" marT="71438" marB="71438">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a:solidFill>
                            <a:srgbClr val="000000"/>
                          </a:solidFill>
                          <a:effectLst/>
                          <a:latin typeface="Garamond" panose="02020404030301010803" pitchFamily="18" charset="0"/>
                        </a:rPr>
                        <a:t>0.93</a:t>
                      </a:r>
                      <a:endParaRPr lang="en-US" sz="2000">
                        <a:effectLst/>
                        <a:latin typeface="Garamond" panose="02020404030301010803" pitchFamily="18" charset="0"/>
                      </a:endParaRPr>
                    </a:p>
                  </a:txBody>
                  <a:tcPr marL="95250" marR="95250" marT="71438" marB="71438">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r>
              <a:tr h="302895">
                <a:tc>
                  <a:txBody>
                    <a:bodyPr/>
                    <a:lstStyle/>
                    <a:p>
                      <a:pPr rtl="0" fontAlgn="t">
                        <a:spcBef>
                          <a:spcPts val="0"/>
                        </a:spcBef>
                        <a:spcAft>
                          <a:spcPts val="0"/>
                        </a:spcAft>
                      </a:pPr>
                      <a:r>
                        <a:rPr lang="en-US" sz="2000" b="1" i="0" u="none" strike="noStrike">
                          <a:solidFill>
                            <a:srgbClr val="000000"/>
                          </a:solidFill>
                          <a:effectLst/>
                          <a:latin typeface="Garamond" panose="02020404030301010803" pitchFamily="18" charset="0"/>
                        </a:rPr>
                        <a:t>UFS</a:t>
                      </a:r>
                      <a:endParaRPr lang="en-US" sz="2000">
                        <a:effectLst/>
                        <a:latin typeface="Garamond" panose="02020404030301010803" pitchFamily="18" charset="0"/>
                      </a:endParaRPr>
                    </a:p>
                  </a:txBody>
                  <a:tcPr marL="95250" marR="95250" marT="71438" marB="71438">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dirty="0">
                          <a:solidFill>
                            <a:srgbClr val="000000"/>
                          </a:solidFill>
                          <a:effectLst/>
                          <a:latin typeface="Garamond" panose="02020404030301010803" pitchFamily="18" charset="0"/>
                        </a:rPr>
                        <a:t>0.65</a:t>
                      </a:r>
                      <a:endParaRPr lang="en-US" sz="2000" dirty="0">
                        <a:effectLst/>
                        <a:latin typeface="Garamond" panose="02020404030301010803" pitchFamily="18" charset="0"/>
                      </a:endParaRPr>
                    </a:p>
                  </a:txBody>
                  <a:tcPr marL="95250" marR="95250" marT="71438" marB="71438">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dirty="0">
                          <a:solidFill>
                            <a:srgbClr val="000000"/>
                          </a:solidFill>
                          <a:effectLst/>
                          <a:latin typeface="Garamond" panose="02020404030301010803" pitchFamily="18" charset="0"/>
                        </a:rPr>
                        <a:t>0.26</a:t>
                      </a:r>
                      <a:endParaRPr lang="en-US" sz="2000" dirty="0">
                        <a:effectLst/>
                        <a:latin typeface="Garamond" panose="02020404030301010803" pitchFamily="18" charset="0"/>
                      </a:endParaRPr>
                    </a:p>
                  </a:txBody>
                  <a:tcPr marL="95250" marR="95250" marT="71438" marB="71438">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a:solidFill>
                            <a:srgbClr val="000000"/>
                          </a:solidFill>
                          <a:effectLst/>
                          <a:latin typeface="Garamond" panose="02020404030301010803" pitchFamily="18" charset="0"/>
                        </a:rPr>
                        <a:t>0.37</a:t>
                      </a:r>
                      <a:endParaRPr lang="en-US" sz="2000">
                        <a:effectLst/>
                        <a:latin typeface="Garamond" panose="02020404030301010803" pitchFamily="18" charset="0"/>
                      </a:endParaRPr>
                    </a:p>
                  </a:txBody>
                  <a:tcPr marL="95250" marR="95250" marT="71438" marB="71438">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r>
              <a:tr h="302895">
                <a:tc>
                  <a:txBody>
                    <a:bodyPr/>
                    <a:lstStyle/>
                    <a:p>
                      <a:pPr rtl="0" fontAlgn="t">
                        <a:spcBef>
                          <a:spcPts val="0"/>
                        </a:spcBef>
                        <a:spcAft>
                          <a:spcPts val="0"/>
                        </a:spcAft>
                      </a:pPr>
                      <a:r>
                        <a:rPr lang="en-US" sz="2000" b="1" i="0" u="none" strike="noStrike">
                          <a:solidFill>
                            <a:srgbClr val="000000"/>
                          </a:solidFill>
                          <a:effectLst/>
                          <a:latin typeface="Garamond" panose="02020404030301010803" pitchFamily="18" charset="0"/>
                        </a:rPr>
                        <a:t>CFS</a:t>
                      </a:r>
                      <a:endParaRPr lang="en-US" sz="2000">
                        <a:effectLst/>
                        <a:latin typeface="Garamond" panose="02020404030301010803" pitchFamily="18" charset="0"/>
                      </a:endParaRPr>
                    </a:p>
                  </a:txBody>
                  <a:tcPr marL="95250" marR="95250" marT="71438" marB="71438">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dirty="0">
                          <a:solidFill>
                            <a:srgbClr val="000000"/>
                          </a:solidFill>
                          <a:effectLst/>
                          <a:latin typeface="Garamond" panose="02020404030301010803" pitchFamily="18" charset="0"/>
                        </a:rPr>
                        <a:t>0.79</a:t>
                      </a:r>
                      <a:endParaRPr lang="en-US" sz="2000" dirty="0">
                        <a:effectLst/>
                        <a:latin typeface="Garamond" panose="02020404030301010803" pitchFamily="18" charset="0"/>
                      </a:endParaRPr>
                    </a:p>
                  </a:txBody>
                  <a:tcPr marL="95250" marR="95250" marT="71438" marB="71438">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dirty="0">
                          <a:solidFill>
                            <a:srgbClr val="000000"/>
                          </a:solidFill>
                          <a:effectLst/>
                          <a:latin typeface="Garamond" panose="02020404030301010803" pitchFamily="18" charset="0"/>
                        </a:rPr>
                        <a:t>0.74</a:t>
                      </a:r>
                      <a:endParaRPr lang="en-US" sz="2000" dirty="0">
                        <a:effectLst/>
                        <a:latin typeface="Garamond" panose="02020404030301010803" pitchFamily="18" charset="0"/>
                      </a:endParaRPr>
                    </a:p>
                  </a:txBody>
                  <a:tcPr marL="95250" marR="95250" marT="71438" marB="71438">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dirty="0">
                          <a:solidFill>
                            <a:srgbClr val="000000"/>
                          </a:solidFill>
                          <a:effectLst/>
                          <a:latin typeface="Garamond" panose="02020404030301010803" pitchFamily="18" charset="0"/>
                        </a:rPr>
                        <a:t>0.77</a:t>
                      </a:r>
                      <a:endParaRPr lang="en-US" sz="2000" dirty="0">
                        <a:effectLst/>
                        <a:latin typeface="Garamond" panose="02020404030301010803" pitchFamily="18" charset="0"/>
                      </a:endParaRPr>
                    </a:p>
                  </a:txBody>
                  <a:tcPr marL="95250" marR="95250" marT="71438" marB="71438">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r>
            </a:tbl>
          </a:graphicData>
        </a:graphic>
      </p:graphicFrame>
      <p:sp>
        <p:nvSpPr>
          <p:cNvPr id="5" name="Rectangle 1"/>
          <p:cNvSpPr>
            <a:spLocks noChangeArrowheads="1"/>
          </p:cNvSpPr>
          <p:nvPr/>
        </p:nvSpPr>
        <p:spPr bwMode="auto">
          <a:xfrm>
            <a:off x="1770063" y="120479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 name="TextBox 5"/>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2750142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59449"/>
          </a:xfrm>
        </p:spPr>
        <p:txBody>
          <a:bodyPr/>
          <a:lstStyle/>
          <a:p>
            <a:r>
              <a:rPr lang="en-US" sz="4000" dirty="0" smtClean="0"/>
              <a:t>Evaluation: Ranking</a:t>
            </a:r>
            <a:endParaRPr lang="en-US" sz="4000" dirty="0"/>
          </a:p>
        </p:txBody>
      </p:sp>
      <p:sp>
        <p:nvSpPr>
          <p:cNvPr id="3" name="Text Placeholder 2"/>
          <p:cNvSpPr>
            <a:spLocks noGrp="1"/>
          </p:cNvSpPr>
          <p:nvPr>
            <p:ph type="body" sz="quarter" idx="10"/>
          </p:nvPr>
        </p:nvSpPr>
        <p:spPr>
          <a:xfrm>
            <a:off x="389436" y="1085851"/>
            <a:ext cx="8363938" cy="1249573"/>
          </a:xfrm>
          <a:ln>
            <a:noFill/>
          </a:ln>
        </p:spPr>
        <p:txBody>
          <a:bodyPr/>
          <a:lstStyle/>
          <a:p>
            <a:pPr fontAlgn="base"/>
            <a:r>
              <a:rPr lang="en-US" sz="2800" dirty="0">
                <a:solidFill>
                  <a:srgbClr val="000000"/>
                </a:solidFill>
              </a:rPr>
              <a:t>Measured accuracy of top-K sentences</a:t>
            </a:r>
            <a:r>
              <a:rPr lang="en-US" sz="2800" dirty="0" smtClean="0">
                <a:solidFill>
                  <a:srgbClr val="000000"/>
                </a:solidFill>
              </a:rPr>
              <a:t>.</a:t>
            </a:r>
          </a:p>
          <a:p>
            <a:pPr fontAlgn="base"/>
            <a:r>
              <a:rPr lang="en-US" sz="2800" dirty="0">
                <a:solidFill>
                  <a:srgbClr val="000000"/>
                </a:solidFill>
              </a:rPr>
              <a:t>ClaimBuster has a strong agreement with high-quality human coders on the check-worthiness of sentences</a:t>
            </a:r>
          </a:p>
        </p:txBody>
      </p:sp>
      <p:sp>
        <p:nvSpPr>
          <p:cNvPr id="5" name="Rectangle 1"/>
          <p:cNvSpPr>
            <a:spLocks noChangeArrowheads="1"/>
          </p:cNvSpPr>
          <p:nvPr/>
        </p:nvSpPr>
        <p:spPr bwMode="auto">
          <a:xfrm>
            <a:off x="1770063" y="120479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23702622"/>
              </p:ext>
            </p:extLst>
          </p:nvPr>
        </p:nvGraphicFramePr>
        <p:xfrm>
          <a:off x="2817813" y="2396269"/>
          <a:ext cx="3286654" cy="2616082"/>
        </p:xfrm>
        <a:graphic>
          <a:graphicData uri="http://schemas.openxmlformats.org/drawingml/2006/table">
            <a:tbl>
              <a:tblPr/>
              <a:tblGrid>
                <a:gridCol w="487240"/>
                <a:gridCol w="1399707"/>
                <a:gridCol w="1399707"/>
              </a:tblGrid>
              <a:tr h="259427">
                <a:tc>
                  <a:txBody>
                    <a:bodyPr/>
                    <a:lstStyle/>
                    <a:p>
                      <a:pPr rtl="0" fontAlgn="t">
                        <a:spcBef>
                          <a:spcPts val="0"/>
                        </a:spcBef>
                        <a:spcAft>
                          <a:spcPts val="0"/>
                        </a:spcAft>
                      </a:pPr>
                      <a:r>
                        <a:rPr lang="en-US" sz="1800" b="1" i="0" u="none" strike="noStrike" dirty="0">
                          <a:solidFill>
                            <a:srgbClr val="000000"/>
                          </a:solidFill>
                          <a:effectLst/>
                          <a:latin typeface="Garamond" panose="02020404030301010803" pitchFamily="18" charset="0"/>
                        </a:rPr>
                        <a:t>K</a:t>
                      </a:r>
                      <a:endParaRPr lang="en-US" sz="1800" b="1" dirty="0">
                        <a:effectLst/>
                        <a:latin typeface="Garamond" panose="02020404030301010803" pitchFamily="18" charset="0"/>
                      </a:endParaRPr>
                    </a:p>
                  </a:txBody>
                  <a:tcPr marL="66271" marR="66271" marT="49703" marB="49703">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pPr algn="ctr" rtl="0" fontAlgn="t">
                        <a:spcBef>
                          <a:spcPts val="0"/>
                        </a:spcBef>
                        <a:spcAft>
                          <a:spcPts val="0"/>
                        </a:spcAft>
                      </a:pPr>
                      <a:r>
                        <a:rPr lang="en-US" sz="1800" b="1" i="0" u="none" strike="noStrike">
                          <a:solidFill>
                            <a:srgbClr val="000000"/>
                          </a:solidFill>
                          <a:effectLst/>
                          <a:latin typeface="Garamond" panose="02020404030301010803" pitchFamily="18" charset="0"/>
                        </a:rPr>
                        <a:t>P@K</a:t>
                      </a:r>
                      <a:endParaRPr lang="en-US" sz="1800" b="1">
                        <a:effectLst/>
                        <a:latin typeface="Garamond" panose="02020404030301010803" pitchFamily="18" charset="0"/>
                      </a:endParaRPr>
                    </a:p>
                  </a:txBody>
                  <a:tcPr marL="66271" marR="66271" marT="49703" marB="49703">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pPr algn="ctr" rtl="0" fontAlgn="t">
                        <a:spcBef>
                          <a:spcPts val="0"/>
                        </a:spcBef>
                        <a:spcAft>
                          <a:spcPts val="0"/>
                        </a:spcAft>
                      </a:pPr>
                      <a:r>
                        <a:rPr lang="en-US" sz="1800" b="1" i="0" u="none" strike="noStrike" dirty="0">
                          <a:solidFill>
                            <a:srgbClr val="000000"/>
                          </a:solidFill>
                          <a:effectLst/>
                          <a:latin typeface="Garamond" panose="02020404030301010803" pitchFamily="18" charset="0"/>
                        </a:rPr>
                        <a:t>NDCG@K</a:t>
                      </a:r>
                      <a:endParaRPr lang="en-US" sz="1800" b="1" dirty="0">
                        <a:effectLst/>
                        <a:latin typeface="Garamond" panose="02020404030301010803" pitchFamily="18" charset="0"/>
                      </a:endParaRPr>
                    </a:p>
                  </a:txBody>
                  <a:tcPr marL="66271" marR="66271" marT="49703" marB="49703">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r>
              <a:tr h="259427">
                <a:tc>
                  <a:txBody>
                    <a:bodyPr/>
                    <a:lstStyle/>
                    <a:p>
                      <a:pPr rtl="0" fontAlgn="t">
                        <a:spcBef>
                          <a:spcPts val="0"/>
                        </a:spcBef>
                        <a:spcAft>
                          <a:spcPts val="0"/>
                        </a:spcAft>
                      </a:pPr>
                      <a:r>
                        <a:rPr lang="en-US" sz="1800" b="0" i="0" u="none" strike="noStrike">
                          <a:solidFill>
                            <a:srgbClr val="000000"/>
                          </a:solidFill>
                          <a:effectLst/>
                          <a:latin typeface="Garamond" panose="02020404030301010803" pitchFamily="18" charset="0"/>
                        </a:rPr>
                        <a:t>25</a:t>
                      </a:r>
                      <a:endParaRPr lang="en-US" sz="1800">
                        <a:effectLst/>
                        <a:latin typeface="Garamond" panose="02020404030301010803" pitchFamily="18" charset="0"/>
                      </a:endParaRPr>
                    </a:p>
                  </a:txBody>
                  <a:tcPr marL="66271" marR="66271" marT="49703" marB="49703">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a:solidFill>
                            <a:srgbClr val="000000"/>
                          </a:solidFill>
                          <a:effectLst/>
                          <a:latin typeface="Garamond" panose="02020404030301010803" pitchFamily="18" charset="0"/>
                        </a:rPr>
                        <a:t>1</a:t>
                      </a:r>
                      <a:endParaRPr lang="en-US" sz="1800">
                        <a:effectLst/>
                        <a:latin typeface="Garamond" panose="02020404030301010803" pitchFamily="18" charset="0"/>
                      </a:endParaRPr>
                    </a:p>
                  </a:txBody>
                  <a:tcPr marL="66271" marR="66271" marT="49703" marB="49703">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a:solidFill>
                            <a:srgbClr val="000000"/>
                          </a:solidFill>
                          <a:effectLst/>
                          <a:latin typeface="Garamond" panose="02020404030301010803" pitchFamily="18" charset="0"/>
                        </a:rPr>
                        <a:t>1</a:t>
                      </a:r>
                      <a:endParaRPr lang="en-US" sz="1800">
                        <a:effectLst/>
                        <a:latin typeface="Garamond" panose="02020404030301010803" pitchFamily="18" charset="0"/>
                      </a:endParaRPr>
                    </a:p>
                  </a:txBody>
                  <a:tcPr marL="66271" marR="66271" marT="49703" marB="49703">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r>
              <a:tr h="259427">
                <a:tc>
                  <a:txBody>
                    <a:bodyPr/>
                    <a:lstStyle/>
                    <a:p>
                      <a:pPr rtl="0" fontAlgn="t">
                        <a:spcBef>
                          <a:spcPts val="0"/>
                        </a:spcBef>
                        <a:spcAft>
                          <a:spcPts val="0"/>
                        </a:spcAft>
                      </a:pPr>
                      <a:r>
                        <a:rPr lang="en-US" sz="1800" b="0" i="0" u="none" strike="noStrike">
                          <a:solidFill>
                            <a:srgbClr val="000000"/>
                          </a:solidFill>
                          <a:effectLst/>
                          <a:latin typeface="Garamond" panose="02020404030301010803" pitchFamily="18" charset="0"/>
                        </a:rPr>
                        <a:t>50</a:t>
                      </a:r>
                      <a:endParaRPr lang="en-US" sz="1800">
                        <a:effectLst/>
                        <a:latin typeface="Garamond" panose="02020404030301010803" pitchFamily="18" charset="0"/>
                      </a:endParaRPr>
                    </a:p>
                  </a:txBody>
                  <a:tcPr marL="66271" marR="66271" marT="49703" marB="49703">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a:solidFill>
                            <a:srgbClr val="000000"/>
                          </a:solidFill>
                          <a:effectLst/>
                          <a:latin typeface="Garamond" panose="02020404030301010803" pitchFamily="18" charset="0"/>
                        </a:rPr>
                        <a:t>1</a:t>
                      </a:r>
                      <a:endParaRPr lang="en-US" sz="1800">
                        <a:effectLst/>
                        <a:latin typeface="Garamond" panose="02020404030301010803" pitchFamily="18" charset="0"/>
                      </a:endParaRPr>
                    </a:p>
                  </a:txBody>
                  <a:tcPr marL="66271" marR="66271" marT="49703" marB="49703">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a:solidFill>
                            <a:srgbClr val="000000"/>
                          </a:solidFill>
                          <a:effectLst/>
                          <a:latin typeface="Garamond" panose="02020404030301010803" pitchFamily="18" charset="0"/>
                        </a:rPr>
                        <a:t>1</a:t>
                      </a:r>
                      <a:endParaRPr lang="en-US" sz="1800">
                        <a:effectLst/>
                        <a:latin typeface="Garamond" panose="02020404030301010803" pitchFamily="18" charset="0"/>
                      </a:endParaRPr>
                    </a:p>
                  </a:txBody>
                  <a:tcPr marL="66271" marR="66271" marT="49703" marB="49703">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r>
              <a:tr h="259427">
                <a:tc>
                  <a:txBody>
                    <a:bodyPr/>
                    <a:lstStyle/>
                    <a:p>
                      <a:pPr rtl="0" fontAlgn="t">
                        <a:spcBef>
                          <a:spcPts val="0"/>
                        </a:spcBef>
                        <a:spcAft>
                          <a:spcPts val="0"/>
                        </a:spcAft>
                      </a:pPr>
                      <a:r>
                        <a:rPr lang="en-US" sz="1800" b="0" i="0" u="none" strike="noStrike">
                          <a:solidFill>
                            <a:srgbClr val="000000"/>
                          </a:solidFill>
                          <a:effectLst/>
                          <a:latin typeface="Garamond" panose="02020404030301010803" pitchFamily="18" charset="0"/>
                        </a:rPr>
                        <a:t>100</a:t>
                      </a:r>
                      <a:endParaRPr lang="en-US" sz="1800">
                        <a:effectLst/>
                        <a:latin typeface="Garamond" panose="02020404030301010803" pitchFamily="18" charset="0"/>
                      </a:endParaRPr>
                    </a:p>
                  </a:txBody>
                  <a:tcPr marL="66271" marR="66271" marT="49703" marB="49703">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dirty="0">
                          <a:solidFill>
                            <a:srgbClr val="000000"/>
                          </a:solidFill>
                          <a:effectLst/>
                          <a:latin typeface="Garamond" panose="02020404030301010803" pitchFamily="18" charset="0"/>
                        </a:rPr>
                        <a:t>0.960</a:t>
                      </a:r>
                      <a:endParaRPr lang="en-US" sz="1800" dirty="0">
                        <a:effectLst/>
                        <a:latin typeface="Garamond" panose="02020404030301010803" pitchFamily="18" charset="0"/>
                      </a:endParaRPr>
                    </a:p>
                  </a:txBody>
                  <a:tcPr marL="66271" marR="66271" marT="49703" marB="49703">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a:solidFill>
                            <a:srgbClr val="000000"/>
                          </a:solidFill>
                          <a:effectLst/>
                          <a:latin typeface="Garamond" panose="02020404030301010803" pitchFamily="18" charset="0"/>
                        </a:rPr>
                        <a:t>0.970</a:t>
                      </a:r>
                      <a:endParaRPr lang="en-US" sz="1800">
                        <a:effectLst/>
                        <a:latin typeface="Garamond" panose="02020404030301010803" pitchFamily="18" charset="0"/>
                      </a:endParaRPr>
                    </a:p>
                  </a:txBody>
                  <a:tcPr marL="66271" marR="66271" marT="49703" marB="49703">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r>
              <a:tr h="259427">
                <a:tc>
                  <a:txBody>
                    <a:bodyPr/>
                    <a:lstStyle/>
                    <a:p>
                      <a:pPr rtl="0" fontAlgn="t">
                        <a:spcBef>
                          <a:spcPts val="0"/>
                        </a:spcBef>
                        <a:spcAft>
                          <a:spcPts val="0"/>
                        </a:spcAft>
                      </a:pPr>
                      <a:r>
                        <a:rPr lang="en-US" sz="1800" b="0" i="0" u="none" strike="noStrike">
                          <a:solidFill>
                            <a:srgbClr val="000000"/>
                          </a:solidFill>
                          <a:effectLst/>
                          <a:latin typeface="Garamond" panose="02020404030301010803" pitchFamily="18" charset="0"/>
                        </a:rPr>
                        <a:t>200</a:t>
                      </a:r>
                      <a:endParaRPr lang="en-US" sz="1800">
                        <a:effectLst/>
                        <a:latin typeface="Garamond" panose="02020404030301010803" pitchFamily="18" charset="0"/>
                      </a:endParaRPr>
                    </a:p>
                  </a:txBody>
                  <a:tcPr marL="66271" marR="66271" marT="49703" marB="49703">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dirty="0">
                          <a:solidFill>
                            <a:srgbClr val="000000"/>
                          </a:solidFill>
                          <a:effectLst/>
                          <a:latin typeface="Garamond" panose="02020404030301010803" pitchFamily="18" charset="0"/>
                        </a:rPr>
                        <a:t>0.940</a:t>
                      </a:r>
                      <a:endParaRPr lang="en-US" sz="1800" dirty="0">
                        <a:effectLst/>
                        <a:latin typeface="Garamond" panose="02020404030301010803" pitchFamily="18" charset="0"/>
                      </a:endParaRPr>
                    </a:p>
                  </a:txBody>
                  <a:tcPr marL="66271" marR="66271" marT="49703" marB="49703">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a:solidFill>
                            <a:srgbClr val="000000"/>
                          </a:solidFill>
                          <a:effectLst/>
                          <a:latin typeface="Garamond" panose="02020404030301010803" pitchFamily="18" charset="0"/>
                        </a:rPr>
                        <a:t>0.951</a:t>
                      </a:r>
                      <a:endParaRPr lang="en-US" sz="1800">
                        <a:effectLst/>
                        <a:latin typeface="Garamond" panose="02020404030301010803" pitchFamily="18" charset="0"/>
                      </a:endParaRPr>
                    </a:p>
                  </a:txBody>
                  <a:tcPr marL="66271" marR="66271" marT="49703" marB="49703">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r>
              <a:tr h="259427">
                <a:tc>
                  <a:txBody>
                    <a:bodyPr/>
                    <a:lstStyle/>
                    <a:p>
                      <a:pPr rtl="0" fontAlgn="t">
                        <a:spcBef>
                          <a:spcPts val="0"/>
                        </a:spcBef>
                        <a:spcAft>
                          <a:spcPts val="0"/>
                        </a:spcAft>
                      </a:pPr>
                      <a:r>
                        <a:rPr lang="en-US" sz="1800" b="0" i="0" u="none" strike="noStrike">
                          <a:solidFill>
                            <a:srgbClr val="000000"/>
                          </a:solidFill>
                          <a:effectLst/>
                          <a:latin typeface="Garamond" panose="02020404030301010803" pitchFamily="18" charset="0"/>
                        </a:rPr>
                        <a:t>300</a:t>
                      </a:r>
                      <a:endParaRPr lang="en-US" sz="1800">
                        <a:effectLst/>
                        <a:latin typeface="Garamond" panose="02020404030301010803" pitchFamily="18" charset="0"/>
                      </a:endParaRPr>
                    </a:p>
                  </a:txBody>
                  <a:tcPr marL="66271" marR="66271" marT="49703" marB="49703">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a:solidFill>
                            <a:srgbClr val="000000"/>
                          </a:solidFill>
                          <a:effectLst/>
                          <a:latin typeface="Garamond" panose="02020404030301010803" pitchFamily="18" charset="0"/>
                        </a:rPr>
                        <a:t>0.853</a:t>
                      </a:r>
                      <a:endParaRPr lang="en-US" sz="1800">
                        <a:effectLst/>
                        <a:latin typeface="Garamond" panose="02020404030301010803" pitchFamily="18" charset="0"/>
                      </a:endParaRPr>
                    </a:p>
                  </a:txBody>
                  <a:tcPr marL="66271" marR="66271" marT="49703" marB="49703">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a:solidFill>
                            <a:srgbClr val="000000"/>
                          </a:solidFill>
                          <a:effectLst/>
                          <a:latin typeface="Garamond" panose="02020404030301010803" pitchFamily="18" charset="0"/>
                        </a:rPr>
                        <a:t>0.881</a:t>
                      </a:r>
                      <a:endParaRPr lang="en-US" sz="1800">
                        <a:effectLst/>
                        <a:latin typeface="Garamond" panose="02020404030301010803" pitchFamily="18" charset="0"/>
                      </a:endParaRPr>
                    </a:p>
                  </a:txBody>
                  <a:tcPr marL="66271" marR="66271" marT="49703" marB="49703">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r>
              <a:tr h="259427">
                <a:tc>
                  <a:txBody>
                    <a:bodyPr/>
                    <a:lstStyle/>
                    <a:p>
                      <a:pPr rtl="0" fontAlgn="t">
                        <a:spcBef>
                          <a:spcPts val="0"/>
                        </a:spcBef>
                        <a:spcAft>
                          <a:spcPts val="0"/>
                        </a:spcAft>
                      </a:pPr>
                      <a:r>
                        <a:rPr lang="en-US" sz="1800" b="0" i="0" u="none" strike="noStrike">
                          <a:solidFill>
                            <a:srgbClr val="000000"/>
                          </a:solidFill>
                          <a:effectLst/>
                          <a:latin typeface="Garamond" panose="02020404030301010803" pitchFamily="18" charset="0"/>
                        </a:rPr>
                        <a:t>500</a:t>
                      </a:r>
                      <a:endParaRPr lang="en-US" sz="1800">
                        <a:effectLst/>
                        <a:latin typeface="Garamond" panose="02020404030301010803" pitchFamily="18" charset="0"/>
                      </a:endParaRPr>
                    </a:p>
                  </a:txBody>
                  <a:tcPr marL="66271" marR="66271" marT="49703" marB="49703">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a:solidFill>
                            <a:srgbClr val="000000"/>
                          </a:solidFill>
                          <a:effectLst/>
                          <a:latin typeface="Garamond" panose="02020404030301010803" pitchFamily="18" charset="0"/>
                        </a:rPr>
                        <a:t>0.690</a:t>
                      </a:r>
                      <a:endParaRPr lang="en-US" sz="1800">
                        <a:effectLst/>
                        <a:latin typeface="Garamond" panose="02020404030301010803" pitchFamily="18" charset="0"/>
                      </a:endParaRPr>
                    </a:p>
                  </a:txBody>
                  <a:tcPr marL="66271" marR="66271" marT="49703" marB="49703">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dirty="0">
                          <a:solidFill>
                            <a:srgbClr val="000000"/>
                          </a:solidFill>
                          <a:effectLst/>
                          <a:latin typeface="Garamond" panose="02020404030301010803" pitchFamily="18" charset="0"/>
                        </a:rPr>
                        <a:t>0.840</a:t>
                      </a:r>
                      <a:endParaRPr lang="en-US" sz="1800" dirty="0">
                        <a:effectLst/>
                        <a:latin typeface="Garamond" panose="02020404030301010803" pitchFamily="18" charset="0"/>
                      </a:endParaRPr>
                    </a:p>
                  </a:txBody>
                  <a:tcPr marL="66271" marR="66271" marT="49703" marB="49703">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r>
            </a:tbl>
          </a:graphicData>
        </a:graphic>
      </p:graphicFrame>
      <p:sp>
        <p:nvSpPr>
          <p:cNvPr id="7" name="Rectangle 1"/>
          <p:cNvSpPr>
            <a:spLocks noChangeArrowheads="1"/>
          </p:cNvSpPr>
          <p:nvPr/>
        </p:nvSpPr>
        <p:spPr bwMode="auto">
          <a:xfrm>
            <a:off x="2817813" y="106191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TextBox 7"/>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4125006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59449"/>
          </a:xfrm>
        </p:spPr>
        <p:txBody>
          <a:bodyPr/>
          <a:lstStyle/>
          <a:p>
            <a:r>
              <a:rPr lang="en-US" sz="4000" dirty="0" smtClean="0"/>
              <a:t>Case Study: #GOPDebate2015</a:t>
            </a:r>
            <a:endParaRPr lang="en-US" sz="4000" dirty="0"/>
          </a:p>
        </p:txBody>
      </p:sp>
      <p:sp>
        <p:nvSpPr>
          <p:cNvPr id="3" name="Text Placeholder 2"/>
          <p:cNvSpPr>
            <a:spLocks noGrp="1"/>
          </p:cNvSpPr>
          <p:nvPr>
            <p:ph type="body" sz="quarter" idx="10"/>
          </p:nvPr>
        </p:nvSpPr>
        <p:spPr>
          <a:xfrm>
            <a:off x="389436" y="1085851"/>
            <a:ext cx="8363938" cy="2973122"/>
          </a:xfrm>
          <a:ln>
            <a:noFill/>
          </a:ln>
        </p:spPr>
        <p:txBody>
          <a:bodyPr/>
          <a:lstStyle/>
          <a:p>
            <a:pPr fontAlgn="base"/>
            <a:r>
              <a:rPr lang="en-US" sz="2800" dirty="0">
                <a:solidFill>
                  <a:srgbClr val="000000"/>
                </a:solidFill>
              </a:rPr>
              <a:t>Near real-time experiment with 2015 first Republican primary </a:t>
            </a:r>
            <a:r>
              <a:rPr lang="en-US" sz="2800" dirty="0" smtClean="0">
                <a:solidFill>
                  <a:srgbClr val="000000"/>
                </a:solidFill>
              </a:rPr>
              <a:t>debate</a:t>
            </a:r>
            <a:endParaRPr lang="en-US" sz="2800" dirty="0">
              <a:solidFill>
                <a:srgbClr val="000000"/>
              </a:solidFill>
            </a:endParaRPr>
          </a:p>
          <a:p>
            <a:pPr fontAlgn="base"/>
            <a:r>
              <a:rPr lang="en-US" sz="2800" dirty="0">
                <a:solidFill>
                  <a:srgbClr val="000000"/>
                </a:solidFill>
              </a:rPr>
              <a:t>Transcript grabbed from </a:t>
            </a:r>
            <a:r>
              <a:rPr lang="en-US" sz="2800" dirty="0" smtClean="0">
                <a:solidFill>
                  <a:srgbClr val="000000"/>
                </a:solidFill>
              </a:rPr>
              <a:t>closed </a:t>
            </a:r>
            <a:r>
              <a:rPr lang="en-US" sz="2800" dirty="0">
                <a:solidFill>
                  <a:srgbClr val="000000"/>
                </a:solidFill>
              </a:rPr>
              <a:t>c</a:t>
            </a:r>
            <a:r>
              <a:rPr lang="en-US" sz="2800" dirty="0" smtClean="0">
                <a:solidFill>
                  <a:srgbClr val="000000"/>
                </a:solidFill>
              </a:rPr>
              <a:t>aptions of the Fox News channel </a:t>
            </a:r>
            <a:r>
              <a:rPr lang="en-US" sz="2800" dirty="0">
                <a:solidFill>
                  <a:srgbClr val="000000"/>
                </a:solidFill>
              </a:rPr>
              <a:t>using </a:t>
            </a:r>
            <a:r>
              <a:rPr lang="en-US" sz="2800" dirty="0" err="1" smtClean="0">
                <a:solidFill>
                  <a:srgbClr val="000000"/>
                </a:solidFill>
              </a:rPr>
              <a:t>TextGrabber</a:t>
            </a:r>
            <a:endParaRPr lang="en-US" sz="2800" dirty="0">
              <a:solidFill>
                <a:srgbClr val="000000"/>
              </a:solidFill>
            </a:endParaRPr>
          </a:p>
          <a:p>
            <a:pPr fontAlgn="base"/>
            <a:r>
              <a:rPr lang="en-US" sz="2800" dirty="0">
                <a:solidFill>
                  <a:srgbClr val="000000"/>
                </a:solidFill>
              </a:rPr>
              <a:t>1393 </a:t>
            </a:r>
            <a:r>
              <a:rPr lang="en-US" sz="2800" dirty="0" smtClean="0">
                <a:solidFill>
                  <a:srgbClr val="000000"/>
                </a:solidFill>
              </a:rPr>
              <a:t>sentences</a:t>
            </a:r>
            <a:endParaRPr lang="en-US" sz="2800" dirty="0">
              <a:solidFill>
                <a:srgbClr val="000000"/>
              </a:solidFill>
            </a:endParaRPr>
          </a:p>
          <a:p>
            <a:pPr fontAlgn="base"/>
            <a:r>
              <a:rPr lang="en-US" sz="2800" dirty="0" smtClean="0">
                <a:solidFill>
                  <a:srgbClr val="000000"/>
                </a:solidFill>
              </a:rPr>
              <a:t>71% of the fact-checks from CNN, factcheck.org &amp; </a:t>
            </a:r>
            <a:r>
              <a:rPr lang="en-US" sz="2800" dirty="0" err="1" smtClean="0">
                <a:solidFill>
                  <a:srgbClr val="000000"/>
                </a:solidFill>
              </a:rPr>
              <a:t>PolitiFact</a:t>
            </a:r>
            <a:r>
              <a:rPr lang="en-US" sz="2800" dirty="0" smtClean="0">
                <a:solidFill>
                  <a:srgbClr val="000000"/>
                </a:solidFill>
              </a:rPr>
              <a:t> were ranked by </a:t>
            </a:r>
            <a:r>
              <a:rPr lang="en-US" sz="2800" dirty="0" err="1" smtClean="0">
                <a:solidFill>
                  <a:srgbClr val="000000"/>
                </a:solidFill>
              </a:rPr>
              <a:t>ClaimBuster</a:t>
            </a:r>
            <a:r>
              <a:rPr lang="en-US" sz="2800" dirty="0" smtClean="0">
                <a:solidFill>
                  <a:srgbClr val="000000"/>
                </a:solidFill>
              </a:rPr>
              <a:t> within top 18%.</a:t>
            </a:r>
            <a:endParaRPr lang="en-US" sz="2800" dirty="0">
              <a:solidFill>
                <a:srgbClr val="000000"/>
              </a:solidFill>
            </a:endParaRPr>
          </a:p>
        </p:txBody>
      </p:sp>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6092523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59449"/>
          </a:xfrm>
        </p:spPr>
        <p:txBody>
          <a:bodyPr/>
          <a:lstStyle/>
          <a:p>
            <a:r>
              <a:rPr lang="en-US" sz="4000" dirty="0" smtClean="0"/>
              <a:t>Case Study: #GOPDebate2015</a:t>
            </a:r>
            <a:endParaRPr lang="en-US" sz="4000" dirty="0"/>
          </a:p>
        </p:txBody>
      </p:sp>
      <p:graphicFrame>
        <p:nvGraphicFramePr>
          <p:cNvPr id="5" name="Table 4"/>
          <p:cNvGraphicFramePr>
            <a:graphicFrameLocks noGrp="1"/>
          </p:cNvGraphicFramePr>
          <p:nvPr>
            <p:extLst>
              <p:ext uri="{D42A27DB-BD31-4B8C-83A1-F6EECF244321}">
                <p14:modId xmlns:p14="http://schemas.microsoft.com/office/powerpoint/2010/main" val="3629528973"/>
              </p:ext>
            </p:extLst>
          </p:nvPr>
        </p:nvGraphicFramePr>
        <p:xfrm>
          <a:off x="406400" y="1085849"/>
          <a:ext cx="8297332" cy="3371854"/>
        </p:xfrm>
        <a:graphic>
          <a:graphicData uri="http://schemas.openxmlformats.org/drawingml/2006/table">
            <a:tbl>
              <a:tblPr/>
              <a:tblGrid>
                <a:gridCol w="1151467"/>
                <a:gridCol w="6310301"/>
                <a:gridCol w="835564"/>
              </a:tblGrid>
              <a:tr h="351788">
                <a:tc>
                  <a:txBody>
                    <a:bodyPr/>
                    <a:lstStyle/>
                    <a:p>
                      <a:pPr algn="ctr" rtl="0" fontAlgn="t">
                        <a:spcBef>
                          <a:spcPts val="0"/>
                        </a:spcBef>
                        <a:spcAft>
                          <a:spcPts val="0"/>
                        </a:spcAft>
                      </a:pPr>
                      <a:r>
                        <a:rPr lang="en-US" sz="1100" b="1" i="0" u="none" strike="noStrike" dirty="0">
                          <a:solidFill>
                            <a:srgbClr val="000000"/>
                          </a:solidFill>
                          <a:effectLst/>
                          <a:latin typeface="Arial" panose="020B0604020202020204" pitchFamily="34" charset="0"/>
                          <a:cs typeface="Arial" panose="020B0604020202020204" pitchFamily="34" charset="0"/>
                        </a:rPr>
                        <a:t>CNN Claim</a:t>
                      </a:r>
                      <a:endParaRPr lang="en-US" sz="1100" dirty="0">
                        <a:effectLst/>
                        <a:latin typeface="Arial" panose="020B0604020202020204" pitchFamily="34" charset="0"/>
                        <a:cs typeface="Arial" panose="020B0604020202020204" pitchFamily="34" charset="0"/>
                      </a:endParaRPr>
                    </a:p>
                  </a:txBody>
                  <a:tcPr marL="48398" marR="48398" marT="36299" marB="3629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100" b="1" i="0" u="none" strike="noStrike">
                          <a:solidFill>
                            <a:srgbClr val="000000"/>
                          </a:solidFill>
                          <a:effectLst/>
                          <a:latin typeface="Arial" panose="020B0604020202020204" pitchFamily="34" charset="0"/>
                          <a:cs typeface="Arial" panose="020B0604020202020204" pitchFamily="34" charset="0"/>
                        </a:rPr>
                        <a:t>Associated sentence(s)[From TextGrabber]</a:t>
                      </a:r>
                      <a:endParaRPr lang="en-US" sz="1100">
                        <a:effectLst/>
                        <a:latin typeface="Arial" panose="020B0604020202020204" pitchFamily="34" charset="0"/>
                        <a:cs typeface="Arial" panose="020B0604020202020204" pitchFamily="34" charset="0"/>
                      </a:endParaRPr>
                    </a:p>
                  </a:txBody>
                  <a:tcPr marL="48398" marR="48398" marT="36299" marB="3629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100" b="1" i="0" u="none" strike="noStrike">
                          <a:solidFill>
                            <a:srgbClr val="000000"/>
                          </a:solidFill>
                          <a:effectLst/>
                          <a:latin typeface="Arial" panose="020B0604020202020204" pitchFamily="34" charset="0"/>
                          <a:cs typeface="Arial" panose="020B0604020202020204" pitchFamily="34" charset="0"/>
                        </a:rPr>
                        <a:t>Score</a:t>
                      </a:r>
                      <a:endParaRPr lang="en-US" sz="1100">
                        <a:effectLst/>
                        <a:latin typeface="Arial" panose="020B0604020202020204" pitchFamily="34" charset="0"/>
                        <a:cs typeface="Arial" panose="020B0604020202020204" pitchFamily="34" charset="0"/>
                      </a:endParaRPr>
                    </a:p>
                  </a:txBody>
                  <a:tcPr marL="48398" marR="48398" marT="36299" marB="3629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r>
              <a:tr h="537638">
                <a:tc>
                  <a:txBody>
                    <a:bodyPr/>
                    <a:lstStyle/>
                    <a:p>
                      <a:pPr rtl="0" fontAlgn="t">
                        <a:spcBef>
                          <a:spcPts val="0"/>
                        </a:spcBef>
                        <a:spcAft>
                          <a:spcPts val="0"/>
                        </a:spcAft>
                      </a:pPr>
                      <a:r>
                        <a:rPr lang="en-US" sz="1100" b="0" i="0" u="none" strike="noStrike">
                          <a:solidFill>
                            <a:srgbClr val="000000"/>
                          </a:solidFill>
                          <a:effectLst/>
                          <a:latin typeface="Arial" panose="020B0604020202020204" pitchFamily="34" charset="0"/>
                          <a:cs typeface="Arial" panose="020B0604020202020204" pitchFamily="34" charset="0"/>
                        </a:rPr>
                        <a:t>1</a:t>
                      </a:r>
                      <a:endParaRPr lang="en-US" sz="1100">
                        <a:effectLst/>
                        <a:latin typeface="Arial" panose="020B0604020202020204" pitchFamily="34" charset="0"/>
                        <a:cs typeface="Arial" panose="020B0604020202020204" pitchFamily="34" charset="0"/>
                      </a:endParaRPr>
                    </a:p>
                  </a:txBody>
                  <a:tcPr marL="48398" marR="48398" marT="36299" marB="3629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Arial" panose="020B0604020202020204" pitchFamily="34" charset="0"/>
                          <a:cs typeface="Arial" panose="020B0604020202020204" pitchFamily="34" charset="0"/>
                        </a:rPr>
                        <a:t>Part of this iranian deal was lifting the international sanctions on general sulemani.</a:t>
                      </a:r>
                      <a:endParaRPr lang="en-US" sz="1100">
                        <a:effectLst/>
                        <a:latin typeface="Arial" panose="020B0604020202020204" pitchFamily="34" charset="0"/>
                        <a:cs typeface="Arial" panose="020B0604020202020204" pitchFamily="34" charset="0"/>
                      </a:endParaRPr>
                    </a:p>
                  </a:txBody>
                  <a:tcPr marL="48398" marR="48398" marT="36299" marB="3629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Arial" panose="020B0604020202020204" pitchFamily="34" charset="0"/>
                          <a:cs typeface="Arial" panose="020B0604020202020204" pitchFamily="34" charset="0"/>
                        </a:rPr>
                        <a:t>0.415</a:t>
                      </a:r>
                      <a:endParaRPr lang="en-US" sz="1100">
                        <a:effectLst/>
                        <a:latin typeface="Arial" panose="020B0604020202020204" pitchFamily="34" charset="0"/>
                        <a:cs typeface="Arial" panose="020B0604020202020204" pitchFamily="34" charset="0"/>
                      </a:endParaRPr>
                    </a:p>
                  </a:txBody>
                  <a:tcPr marL="48398" marR="48398" marT="36299" marB="3629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r>
              <a:tr h="351788">
                <a:tc>
                  <a:txBody>
                    <a:bodyPr/>
                    <a:lstStyle/>
                    <a:p>
                      <a:pPr rtl="0" fontAlgn="t">
                        <a:spcBef>
                          <a:spcPts val="0"/>
                        </a:spcBef>
                        <a:spcAft>
                          <a:spcPts val="0"/>
                        </a:spcAft>
                      </a:pPr>
                      <a:r>
                        <a:rPr lang="en-US" sz="1100" b="0" i="0" u="none" strike="noStrike">
                          <a:solidFill>
                            <a:srgbClr val="000000"/>
                          </a:solidFill>
                          <a:effectLst/>
                          <a:latin typeface="Arial" panose="020B0604020202020204" pitchFamily="34" charset="0"/>
                          <a:cs typeface="Arial" panose="020B0604020202020204" pitchFamily="34" charset="0"/>
                        </a:rPr>
                        <a:t>2</a:t>
                      </a:r>
                      <a:endParaRPr lang="en-US" sz="1100">
                        <a:effectLst/>
                        <a:latin typeface="Arial" panose="020B0604020202020204" pitchFamily="34" charset="0"/>
                        <a:cs typeface="Arial" panose="020B0604020202020204" pitchFamily="34" charset="0"/>
                      </a:endParaRPr>
                    </a:p>
                  </a:txBody>
                  <a:tcPr marL="48398" marR="48398" marT="36299" marB="3629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Arial" panose="020B0604020202020204" pitchFamily="34" charset="0"/>
                          <a:cs typeface="Arial" panose="020B0604020202020204" pitchFamily="34" charset="0"/>
                        </a:rPr>
                        <a:t>I would go on to add – &gt;&gt; you don’t favor – &gt;&gt; i have never said that.</a:t>
                      </a:r>
                      <a:endParaRPr lang="en-US" sz="1100">
                        <a:effectLst/>
                        <a:latin typeface="Arial" panose="020B0604020202020204" pitchFamily="34" charset="0"/>
                        <a:cs typeface="Arial" panose="020B0604020202020204" pitchFamily="34" charset="0"/>
                      </a:endParaRPr>
                    </a:p>
                  </a:txBody>
                  <a:tcPr marL="48398" marR="48398" marT="36299" marB="3629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Arial" panose="020B0604020202020204" pitchFamily="34" charset="0"/>
                          <a:cs typeface="Arial" panose="020B0604020202020204" pitchFamily="34" charset="0"/>
                        </a:rPr>
                        <a:t>0.511</a:t>
                      </a:r>
                      <a:endParaRPr lang="en-US" sz="1100">
                        <a:effectLst/>
                        <a:latin typeface="Arial" panose="020B0604020202020204" pitchFamily="34" charset="0"/>
                        <a:cs typeface="Arial" panose="020B0604020202020204" pitchFamily="34" charset="0"/>
                      </a:endParaRPr>
                    </a:p>
                  </a:txBody>
                  <a:tcPr marL="48398" marR="48398" marT="36299" marB="3629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r>
              <a:tr h="351788">
                <a:tc>
                  <a:txBody>
                    <a:bodyPr/>
                    <a:lstStyle/>
                    <a:p>
                      <a:pPr rtl="0" fontAlgn="t">
                        <a:spcBef>
                          <a:spcPts val="0"/>
                        </a:spcBef>
                        <a:spcAft>
                          <a:spcPts val="0"/>
                        </a:spcAft>
                      </a:pPr>
                      <a:r>
                        <a:rPr lang="en-US" sz="1100" b="0" i="0" u="none" strike="noStrike">
                          <a:solidFill>
                            <a:srgbClr val="000000"/>
                          </a:solidFill>
                          <a:effectLst/>
                          <a:latin typeface="Arial" panose="020B0604020202020204" pitchFamily="34" charset="0"/>
                          <a:cs typeface="Arial" panose="020B0604020202020204" pitchFamily="34" charset="0"/>
                        </a:rPr>
                        <a:t>3</a:t>
                      </a:r>
                      <a:endParaRPr lang="en-US" sz="1100">
                        <a:effectLst/>
                        <a:latin typeface="Arial" panose="020B0604020202020204" pitchFamily="34" charset="0"/>
                        <a:cs typeface="Arial" panose="020B0604020202020204" pitchFamily="34" charset="0"/>
                      </a:endParaRPr>
                    </a:p>
                  </a:txBody>
                  <a:tcPr marL="48398" marR="48398" marT="36299" marB="3629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Arial" panose="020B0604020202020204" pitchFamily="34" charset="0"/>
                          <a:cs typeface="Arial" panose="020B0604020202020204" pitchFamily="34" charset="0"/>
                        </a:rPr>
                        <a:t>A majority of the candidates on this stage supported amnesty.</a:t>
                      </a:r>
                      <a:endParaRPr lang="en-US" sz="1100">
                        <a:effectLst/>
                        <a:latin typeface="Arial" panose="020B0604020202020204" pitchFamily="34" charset="0"/>
                        <a:cs typeface="Arial" panose="020B0604020202020204" pitchFamily="34" charset="0"/>
                      </a:endParaRPr>
                    </a:p>
                  </a:txBody>
                  <a:tcPr marL="48398" marR="48398" marT="36299" marB="3629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Arial" panose="020B0604020202020204" pitchFamily="34" charset="0"/>
                          <a:cs typeface="Arial" panose="020B0604020202020204" pitchFamily="34" charset="0"/>
                        </a:rPr>
                        <a:t>0.295</a:t>
                      </a:r>
                      <a:endParaRPr lang="en-US" sz="1100">
                        <a:effectLst/>
                        <a:latin typeface="Arial" panose="020B0604020202020204" pitchFamily="34" charset="0"/>
                        <a:cs typeface="Arial" panose="020B0604020202020204" pitchFamily="34" charset="0"/>
                      </a:endParaRPr>
                    </a:p>
                  </a:txBody>
                  <a:tcPr marL="48398" marR="48398" marT="36299" marB="3629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r>
              <a:tr h="351788">
                <a:tc>
                  <a:txBody>
                    <a:bodyPr/>
                    <a:lstStyle/>
                    <a:p>
                      <a:pPr rtl="0" fontAlgn="t">
                        <a:spcBef>
                          <a:spcPts val="0"/>
                        </a:spcBef>
                        <a:spcAft>
                          <a:spcPts val="0"/>
                        </a:spcAft>
                      </a:pPr>
                      <a:r>
                        <a:rPr lang="en-US" sz="1100" b="0" i="0" u="none" strike="noStrike">
                          <a:solidFill>
                            <a:srgbClr val="000000"/>
                          </a:solidFill>
                          <a:effectLst/>
                          <a:latin typeface="Arial" panose="020B0604020202020204" pitchFamily="34" charset="0"/>
                          <a:cs typeface="Arial" panose="020B0604020202020204" pitchFamily="34" charset="0"/>
                        </a:rPr>
                        <a:t>4</a:t>
                      </a:r>
                      <a:endParaRPr lang="en-US" sz="1100">
                        <a:effectLst/>
                        <a:latin typeface="Arial" panose="020B0604020202020204" pitchFamily="34" charset="0"/>
                        <a:cs typeface="Arial" panose="020B0604020202020204" pitchFamily="34" charset="0"/>
                      </a:endParaRPr>
                    </a:p>
                  </a:txBody>
                  <a:tcPr marL="48398" marR="48398" marT="36299" marB="3629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Arial" panose="020B0604020202020204" pitchFamily="34" charset="0"/>
                          <a:cs typeface="Arial" panose="020B0604020202020204" pitchFamily="34" charset="0"/>
                        </a:rPr>
                        <a:t>Timely the medicaid is growing at one of the lowest rates in the country.</a:t>
                      </a:r>
                      <a:endParaRPr lang="en-US" sz="1100">
                        <a:effectLst/>
                        <a:latin typeface="Arial" panose="020B0604020202020204" pitchFamily="34" charset="0"/>
                        <a:cs typeface="Arial" panose="020B0604020202020204" pitchFamily="34" charset="0"/>
                      </a:endParaRPr>
                    </a:p>
                  </a:txBody>
                  <a:tcPr marL="48398" marR="48398" marT="36299" marB="3629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Arial" panose="020B0604020202020204" pitchFamily="34" charset="0"/>
                          <a:cs typeface="Arial" panose="020B0604020202020204" pitchFamily="34" charset="0"/>
                        </a:rPr>
                        <a:t>0.534</a:t>
                      </a:r>
                      <a:endParaRPr lang="en-US" sz="1100">
                        <a:effectLst/>
                        <a:latin typeface="Arial" panose="020B0604020202020204" pitchFamily="34" charset="0"/>
                        <a:cs typeface="Arial" panose="020B0604020202020204" pitchFamily="34" charset="0"/>
                      </a:endParaRPr>
                    </a:p>
                  </a:txBody>
                  <a:tcPr marL="48398" marR="48398" marT="36299" marB="3629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r>
              <a:tr h="351788">
                <a:tc>
                  <a:txBody>
                    <a:bodyPr/>
                    <a:lstStyle/>
                    <a:p>
                      <a:pPr rtl="0" fontAlgn="t">
                        <a:spcBef>
                          <a:spcPts val="0"/>
                        </a:spcBef>
                        <a:spcAft>
                          <a:spcPts val="0"/>
                        </a:spcAft>
                      </a:pPr>
                      <a:r>
                        <a:rPr lang="en-US" sz="1100" b="0" i="0" u="none" strike="noStrike">
                          <a:solidFill>
                            <a:srgbClr val="000000"/>
                          </a:solidFill>
                          <a:effectLst/>
                          <a:latin typeface="Arial" panose="020B0604020202020204" pitchFamily="34" charset="0"/>
                          <a:cs typeface="Arial" panose="020B0604020202020204" pitchFamily="34" charset="0"/>
                        </a:rPr>
                        <a:t>4</a:t>
                      </a:r>
                      <a:endParaRPr lang="en-US" sz="1100">
                        <a:effectLst/>
                        <a:latin typeface="Arial" panose="020B0604020202020204" pitchFamily="34" charset="0"/>
                        <a:cs typeface="Arial" panose="020B0604020202020204" pitchFamily="34" charset="0"/>
                      </a:endParaRPr>
                    </a:p>
                  </a:txBody>
                  <a:tcPr marL="48398" marR="48398" marT="36299" marB="3629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dirty="0">
                          <a:solidFill>
                            <a:srgbClr val="000000"/>
                          </a:solidFill>
                          <a:effectLst/>
                          <a:latin typeface="Arial" panose="020B0604020202020204" pitchFamily="34" charset="0"/>
                          <a:cs typeface="Arial" panose="020B0604020202020204" pitchFamily="34" charset="0"/>
                        </a:rPr>
                        <a:t>We went from $8 billion in the hole to $5 million in the black.</a:t>
                      </a:r>
                      <a:endParaRPr lang="en-US" sz="1100" dirty="0">
                        <a:effectLst/>
                        <a:latin typeface="Arial" panose="020B0604020202020204" pitchFamily="34" charset="0"/>
                        <a:cs typeface="Arial" panose="020B0604020202020204" pitchFamily="34" charset="0"/>
                      </a:endParaRPr>
                    </a:p>
                  </a:txBody>
                  <a:tcPr marL="48398" marR="48398" marT="36299" marB="3629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Arial" panose="020B0604020202020204" pitchFamily="34" charset="0"/>
                          <a:cs typeface="Arial" panose="020B0604020202020204" pitchFamily="34" charset="0"/>
                        </a:rPr>
                        <a:t>0.773</a:t>
                      </a:r>
                      <a:endParaRPr lang="en-US" sz="1100">
                        <a:effectLst/>
                        <a:latin typeface="Arial" panose="020B0604020202020204" pitchFamily="34" charset="0"/>
                        <a:cs typeface="Arial" panose="020B0604020202020204" pitchFamily="34" charset="0"/>
                      </a:endParaRPr>
                    </a:p>
                  </a:txBody>
                  <a:tcPr marL="48398" marR="48398" marT="36299" marB="3629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r>
              <a:tr h="723488">
                <a:tc>
                  <a:txBody>
                    <a:bodyPr/>
                    <a:lstStyle/>
                    <a:p>
                      <a:pPr rtl="0" fontAlgn="t">
                        <a:spcBef>
                          <a:spcPts val="0"/>
                        </a:spcBef>
                        <a:spcAft>
                          <a:spcPts val="0"/>
                        </a:spcAft>
                      </a:pPr>
                      <a:r>
                        <a:rPr lang="en-US" sz="1100" b="0" i="0" u="none" strike="noStrike">
                          <a:solidFill>
                            <a:srgbClr val="000000"/>
                          </a:solidFill>
                          <a:effectLst/>
                          <a:latin typeface="Arial" panose="020B0604020202020204" pitchFamily="34" charset="0"/>
                          <a:cs typeface="Arial" panose="020B0604020202020204" pitchFamily="34" charset="0"/>
                        </a:rPr>
                        <a:t>5</a:t>
                      </a:r>
                      <a:endParaRPr lang="en-US" sz="1100">
                        <a:effectLst/>
                        <a:latin typeface="Arial" panose="020B0604020202020204" pitchFamily="34" charset="0"/>
                        <a:cs typeface="Arial" panose="020B0604020202020204" pitchFamily="34" charset="0"/>
                      </a:endParaRPr>
                    </a:p>
                  </a:txBody>
                  <a:tcPr marL="48398" marR="48398" marT="36299" marB="3629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Arial" panose="020B0604020202020204" pitchFamily="34" charset="0"/>
                          <a:cs typeface="Arial" panose="020B0604020202020204" pitchFamily="34" charset="0"/>
                        </a:rPr>
                        <a:t>And the mexican government is much smarter, much sharper, much more cunning and they send the bad ones over because they don’t want to pay for them.</a:t>
                      </a:r>
                      <a:endParaRPr lang="en-US" sz="1100">
                        <a:effectLst/>
                        <a:latin typeface="Arial" panose="020B0604020202020204" pitchFamily="34" charset="0"/>
                        <a:cs typeface="Arial" panose="020B0604020202020204" pitchFamily="34" charset="0"/>
                      </a:endParaRPr>
                    </a:p>
                  </a:txBody>
                  <a:tcPr marL="48398" marR="48398" marT="36299" marB="3629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Arial" panose="020B0604020202020204" pitchFamily="34" charset="0"/>
                          <a:cs typeface="Arial" panose="020B0604020202020204" pitchFamily="34" charset="0"/>
                        </a:rPr>
                        <a:t>0.215</a:t>
                      </a:r>
                      <a:endParaRPr lang="en-US" sz="1100">
                        <a:effectLst/>
                        <a:latin typeface="Arial" panose="020B0604020202020204" pitchFamily="34" charset="0"/>
                        <a:cs typeface="Arial" panose="020B0604020202020204" pitchFamily="34" charset="0"/>
                      </a:endParaRPr>
                    </a:p>
                  </a:txBody>
                  <a:tcPr marL="48398" marR="48398" marT="36299" marB="3629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r>
              <a:tr h="351788">
                <a:tc>
                  <a:txBody>
                    <a:bodyPr/>
                    <a:lstStyle/>
                    <a:p>
                      <a:pPr rtl="0" fontAlgn="t">
                        <a:spcBef>
                          <a:spcPts val="0"/>
                        </a:spcBef>
                        <a:spcAft>
                          <a:spcPts val="0"/>
                        </a:spcAft>
                      </a:pPr>
                      <a:r>
                        <a:rPr lang="en-US" sz="1100" b="0" i="0" u="none" strike="noStrike">
                          <a:solidFill>
                            <a:srgbClr val="000000"/>
                          </a:solidFill>
                          <a:effectLst/>
                          <a:latin typeface="Arial" panose="020B0604020202020204" pitchFamily="34" charset="0"/>
                          <a:cs typeface="Arial" panose="020B0604020202020204" pitchFamily="34" charset="0"/>
                        </a:rPr>
                        <a:t>6</a:t>
                      </a:r>
                      <a:endParaRPr lang="en-US" sz="1100">
                        <a:effectLst/>
                        <a:latin typeface="Arial" panose="020B0604020202020204" pitchFamily="34" charset="0"/>
                        <a:cs typeface="Arial" panose="020B0604020202020204" pitchFamily="34" charset="0"/>
                      </a:endParaRPr>
                    </a:p>
                  </a:txBody>
                  <a:tcPr marL="48398" marR="48398" marT="36299" marB="3629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Arial" panose="020B0604020202020204" pitchFamily="34" charset="0"/>
                          <a:cs typeface="Arial" panose="020B0604020202020204" pitchFamily="34" charset="0"/>
                        </a:rPr>
                        <a:t>[Not found in the transcript]</a:t>
                      </a:r>
                      <a:endParaRPr lang="en-US" sz="1100">
                        <a:effectLst/>
                        <a:latin typeface="Arial" panose="020B0604020202020204" pitchFamily="34" charset="0"/>
                        <a:cs typeface="Arial" panose="020B0604020202020204" pitchFamily="34" charset="0"/>
                      </a:endParaRPr>
                    </a:p>
                  </a:txBody>
                  <a:tcPr marL="48398" marR="48398" marT="36299" marB="3629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dirty="0">
                          <a:solidFill>
                            <a:srgbClr val="000000"/>
                          </a:solidFill>
                          <a:effectLst/>
                          <a:latin typeface="Arial" panose="020B0604020202020204" pitchFamily="34" charset="0"/>
                          <a:cs typeface="Arial" panose="020B0604020202020204" pitchFamily="34" charset="0"/>
                        </a:rPr>
                        <a:t>N/A</a:t>
                      </a:r>
                      <a:endParaRPr lang="en-US" sz="1100" dirty="0">
                        <a:effectLst/>
                        <a:latin typeface="Arial" panose="020B0604020202020204" pitchFamily="34" charset="0"/>
                        <a:cs typeface="Arial" panose="020B0604020202020204" pitchFamily="34" charset="0"/>
                      </a:endParaRPr>
                    </a:p>
                  </a:txBody>
                  <a:tcPr marL="48398" marR="48398" marT="36299" marB="3629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r>
            </a:tbl>
          </a:graphicData>
        </a:graphic>
      </p:graphicFrame>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8403205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59449"/>
          </a:xfrm>
        </p:spPr>
        <p:txBody>
          <a:bodyPr/>
          <a:lstStyle/>
          <a:p>
            <a:r>
              <a:rPr lang="en-US" sz="4000" dirty="0" smtClean="0"/>
              <a:t>Case Study: #GOPDebate2015</a:t>
            </a:r>
            <a:endParaRPr lang="en-US" sz="4000" dirty="0"/>
          </a:p>
        </p:txBody>
      </p:sp>
      <p:sp>
        <p:nvSpPr>
          <p:cNvPr id="3" name="Text Placeholder 2"/>
          <p:cNvSpPr>
            <a:spLocks noGrp="1"/>
          </p:cNvSpPr>
          <p:nvPr>
            <p:ph type="body" sz="quarter" idx="10"/>
          </p:nvPr>
        </p:nvSpPr>
        <p:spPr>
          <a:xfrm>
            <a:off x="389436" y="1085851"/>
            <a:ext cx="8363938" cy="2111347"/>
          </a:xfrm>
          <a:ln>
            <a:noFill/>
          </a:ln>
        </p:spPr>
        <p:txBody>
          <a:bodyPr/>
          <a:lstStyle/>
          <a:p>
            <a:pPr fontAlgn="base"/>
            <a:r>
              <a:rPr lang="en-US" sz="2800" dirty="0" smtClean="0">
                <a:solidFill>
                  <a:srgbClr val="000000"/>
                </a:solidFill>
              </a:rPr>
              <a:t>Real-time </a:t>
            </a:r>
            <a:r>
              <a:rPr lang="en-US" sz="2800" dirty="0">
                <a:solidFill>
                  <a:srgbClr val="000000"/>
                </a:solidFill>
              </a:rPr>
              <a:t>experiment with 2015 </a:t>
            </a:r>
            <a:r>
              <a:rPr lang="en-US" sz="2800" dirty="0" smtClean="0">
                <a:solidFill>
                  <a:srgbClr val="000000"/>
                </a:solidFill>
              </a:rPr>
              <a:t>second </a:t>
            </a:r>
            <a:r>
              <a:rPr lang="en-US" sz="2800" dirty="0">
                <a:solidFill>
                  <a:srgbClr val="000000"/>
                </a:solidFill>
              </a:rPr>
              <a:t>Republican primary </a:t>
            </a:r>
            <a:r>
              <a:rPr lang="en-US" sz="2800" dirty="0" smtClean="0">
                <a:solidFill>
                  <a:srgbClr val="000000"/>
                </a:solidFill>
              </a:rPr>
              <a:t>debate</a:t>
            </a:r>
            <a:endParaRPr lang="en-US" sz="2800" dirty="0">
              <a:solidFill>
                <a:srgbClr val="000000"/>
              </a:solidFill>
            </a:endParaRPr>
          </a:p>
          <a:p>
            <a:pPr fontAlgn="base"/>
            <a:r>
              <a:rPr lang="en-US" sz="2800" dirty="0" smtClean="0">
                <a:solidFill>
                  <a:srgbClr val="000000"/>
                </a:solidFill>
              </a:rPr>
              <a:t>Closed </a:t>
            </a:r>
            <a:r>
              <a:rPr lang="en-US" sz="2800" dirty="0">
                <a:solidFill>
                  <a:srgbClr val="000000"/>
                </a:solidFill>
              </a:rPr>
              <a:t>Captions </a:t>
            </a:r>
            <a:r>
              <a:rPr lang="en-US" sz="2800" dirty="0" smtClean="0">
                <a:solidFill>
                  <a:srgbClr val="000000"/>
                </a:solidFill>
              </a:rPr>
              <a:t>from CNN channel </a:t>
            </a:r>
            <a:endParaRPr lang="en-US" sz="2800" dirty="0">
              <a:solidFill>
                <a:srgbClr val="000000"/>
              </a:solidFill>
            </a:endParaRPr>
          </a:p>
          <a:p>
            <a:pPr fontAlgn="base"/>
            <a:r>
              <a:rPr lang="en-US" sz="2800" dirty="0" smtClean="0">
                <a:solidFill>
                  <a:srgbClr val="000000"/>
                </a:solidFill>
              </a:rPr>
              <a:t>Tweeted important </a:t>
            </a:r>
            <a:r>
              <a:rPr lang="en-US" sz="2800" dirty="0">
                <a:solidFill>
                  <a:srgbClr val="000000"/>
                </a:solidFill>
              </a:rPr>
              <a:t>factual claims to </a:t>
            </a:r>
            <a:r>
              <a:rPr lang="en-US" sz="2800" dirty="0">
                <a:solidFill>
                  <a:srgbClr val="000000"/>
                </a:solidFill>
                <a:hlinkClick r:id="rId2"/>
              </a:rPr>
              <a:t>https://</a:t>
            </a:r>
            <a:r>
              <a:rPr lang="en-US" sz="2800" dirty="0" smtClean="0">
                <a:solidFill>
                  <a:srgbClr val="000000"/>
                </a:solidFill>
                <a:hlinkClick r:id="rId2"/>
              </a:rPr>
              <a:t>twitter.com/ClaimBusterTM</a:t>
            </a:r>
            <a:r>
              <a:rPr lang="en-US" sz="2800" dirty="0" smtClean="0">
                <a:solidFill>
                  <a:srgbClr val="000000"/>
                </a:solidFill>
              </a:rPr>
              <a:t>, live!</a:t>
            </a:r>
            <a:endParaRPr lang="en-US" sz="2800" dirty="0">
              <a:solidFill>
                <a:srgbClr val="000000"/>
              </a:solidFill>
            </a:endParaRPr>
          </a:p>
        </p:txBody>
      </p:sp>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9695500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447558"/>
          </a:xfrm>
        </p:spPr>
        <p:txBody>
          <a:bodyPr/>
          <a:lstStyle/>
          <a:p>
            <a:r>
              <a:rPr lang="en-US" sz="3200" dirty="0" smtClean="0">
                <a:solidFill>
                  <a:schemeClr val="accent5">
                    <a:lumMod val="75000"/>
                  </a:schemeClr>
                </a:solidFill>
              </a:rPr>
              <a:t>Department of Computer </a:t>
            </a:r>
            <a:r>
              <a:rPr lang="en-US" sz="3200" dirty="0" smtClean="0"/>
              <a:t>Science and Engineering</a:t>
            </a:r>
            <a:endParaRPr lang="en-US" sz="3200" dirty="0">
              <a:solidFill>
                <a:srgbClr val="0064B1"/>
              </a:solidFill>
            </a:endParaRPr>
          </a:p>
        </p:txBody>
      </p:sp>
      <p:sp>
        <p:nvSpPr>
          <p:cNvPr id="4" name="Text Placeholder 2"/>
          <p:cNvSpPr txBox="1">
            <a:spLocks/>
          </p:cNvSpPr>
          <p:nvPr/>
        </p:nvSpPr>
        <p:spPr>
          <a:xfrm>
            <a:off x="382341" y="816139"/>
            <a:ext cx="8363938" cy="3550716"/>
          </a:xfrm>
          <a:prstGeom prst="rect">
            <a:avLst/>
          </a:prstGeom>
        </p:spPr>
        <p:txBody>
          <a:bodyPr vert="horz" wrap="square" lIns="0" tIns="0" rIns="0" bIns="0"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lvl="1" indent="-342900">
              <a:buFont typeface="Courier New" panose="02070309020205020404" pitchFamily="49" charset="0"/>
              <a:buChar char="o"/>
            </a:pPr>
            <a:r>
              <a:rPr lang="en-US" sz="2000" dirty="0" smtClean="0"/>
              <a:t>29 tenured and tenure-track faculty, 11 non-tenure track faculty, 17 adjunct faculty</a:t>
            </a:r>
          </a:p>
          <a:p>
            <a:pPr marL="342900" lvl="1" indent="-342900">
              <a:buFont typeface="Courier New" panose="02070309020205020404" pitchFamily="49" charset="0"/>
              <a:buChar char="o"/>
            </a:pPr>
            <a:r>
              <a:rPr lang="en-US" sz="2000" dirty="0" smtClean="0"/>
              <a:t>~110 Ph.D. students, ~800 M.S. students, ~1000 B.S. students</a:t>
            </a:r>
          </a:p>
          <a:p>
            <a:r>
              <a:rPr lang="en-US" sz="2800" dirty="0" smtClean="0">
                <a:solidFill>
                  <a:srgbClr val="F58026"/>
                </a:solidFill>
                <a:latin typeface="Garamond" panose="02020404030301010803" pitchFamily="18" charset="0"/>
              </a:rPr>
              <a:t>Ranking</a:t>
            </a:r>
          </a:p>
          <a:p>
            <a:pPr marL="342900" lvl="1" indent="-342900">
              <a:buFont typeface="Courier New" panose="02070309020205020404" pitchFamily="49" charset="0"/>
              <a:buChar char="o"/>
            </a:pPr>
            <a:r>
              <a:rPr lang="en-US" sz="2000" dirty="0" smtClean="0"/>
              <a:t>#19 Data Mining, #19 Machine Learning and Pattern Recognition, #</a:t>
            </a:r>
            <a:r>
              <a:rPr lang="en-US" sz="2000" dirty="0"/>
              <a:t>35 Databases </a:t>
            </a:r>
            <a:r>
              <a:rPr lang="en-US" sz="2000" dirty="0" smtClean="0"/>
              <a:t>(source: Microsoft </a:t>
            </a:r>
            <a:r>
              <a:rPr lang="en-US" sz="2000" dirty="0"/>
              <a:t>Academic Search, 2014</a:t>
            </a:r>
            <a:r>
              <a:rPr lang="en-US" sz="2000" dirty="0" smtClean="0"/>
              <a:t>)</a:t>
            </a:r>
            <a:endParaRPr lang="en-US" sz="2000" dirty="0"/>
          </a:p>
          <a:p>
            <a:pPr marL="342900" lvl="1" indent="-342900">
              <a:buFont typeface="Courier New" panose="02070309020205020404" pitchFamily="49" charset="0"/>
              <a:buChar char="o"/>
            </a:pPr>
            <a:r>
              <a:rPr lang="en-US" sz="2000" dirty="0" smtClean="0"/>
              <a:t>Computer </a:t>
            </a:r>
            <a:r>
              <a:rPr lang="en-US" sz="2000" dirty="0"/>
              <a:t>Engineering (Graduate) #83 (source: U.S. News, 2016</a:t>
            </a:r>
            <a:r>
              <a:rPr lang="en-US" sz="2000" dirty="0" smtClean="0"/>
              <a:t>)</a:t>
            </a:r>
          </a:p>
          <a:p>
            <a:pPr marL="342900" lvl="1" indent="-342900">
              <a:buFont typeface="Courier New" panose="02070309020205020404" pitchFamily="49" charset="0"/>
              <a:buChar char="o"/>
            </a:pPr>
            <a:r>
              <a:rPr lang="en-US" sz="2000" dirty="0" smtClean="0"/>
              <a:t>Computer Science (Graduate) #90 (source: U.S. News, 2014)</a:t>
            </a:r>
          </a:p>
          <a:p>
            <a:r>
              <a:rPr lang="en-US" sz="2800" dirty="0" smtClean="0">
                <a:solidFill>
                  <a:srgbClr val="F58026"/>
                </a:solidFill>
                <a:latin typeface="Garamond" panose="02020404030301010803" pitchFamily="18" charset="0"/>
              </a:rPr>
              <a:t>Major areas of research: </a:t>
            </a:r>
            <a:r>
              <a:rPr lang="en-US" sz="2000" dirty="0" smtClean="0">
                <a:solidFill>
                  <a:schemeClr val="tx1"/>
                </a:solidFill>
                <a:latin typeface="Garamond" panose="02020404030301010803" pitchFamily="18" charset="0"/>
              </a:rPr>
              <a:t>Big Data and Large-Scale Computing, Biocomputing and Health Informatics, Computer Networks, Computer Vision and Multimedia, Database and Information Systems, Embedded Systems and Mobile Computing, Machine Learning and Data Mining, Robotics and AI, Security and Privacy, Software Engineering, Sustainable Computing</a:t>
            </a:r>
          </a:p>
        </p:txBody>
      </p:sp>
      <p:sp>
        <p:nvSpPr>
          <p:cNvPr id="5" name="TextBox 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7923411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sers\chengkai\Downloads\IMG_20150821_16044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6432" y="76200"/>
            <a:ext cx="3750467" cy="500062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73311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home\clouds\Google Drive\Funding\Proposal\knight\2015\Knight News Challenge\screenshots\twit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0388" y="0"/>
            <a:ext cx="3033712" cy="50714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620696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57200" y="121161"/>
            <a:ext cx="8229600" cy="988588"/>
          </a:xfrm>
          <a:prstGeom prst="rect">
            <a:avLst/>
          </a:prstGeom>
        </p:spPr>
        <p:txBody>
          <a:bodyPr anchor="ctr"/>
          <a:lstStyle/>
          <a:p>
            <a:pPr algn="ctr" fontAlgn="auto">
              <a:spcBef>
                <a:spcPct val="0"/>
              </a:spcBef>
              <a:spcAft>
                <a:spcPts val="0"/>
              </a:spcAft>
              <a:defRPr/>
            </a:pPr>
            <a:r>
              <a:rPr lang="en-US" sz="3600" dirty="0">
                <a:solidFill>
                  <a:srgbClr val="F58026"/>
                </a:solidFill>
                <a:latin typeface="Garamond" panose="02020404030301010803" pitchFamily="18" charset="0"/>
                <a:ea typeface="+mj-ea"/>
                <a:cs typeface="+mj-cs"/>
              </a:rPr>
              <a:t>Demo</a:t>
            </a:r>
          </a:p>
          <a:p>
            <a:pPr algn="ctr" fontAlgn="auto">
              <a:spcBef>
                <a:spcPct val="0"/>
              </a:spcBef>
              <a:spcAft>
                <a:spcPts val="0"/>
              </a:spcAft>
              <a:defRPr/>
            </a:pPr>
            <a:r>
              <a:rPr lang="en-US" sz="3600" dirty="0">
                <a:solidFill>
                  <a:srgbClr val="0064B1"/>
                </a:solidFill>
                <a:latin typeface="Garamond" panose="02020404030301010803" pitchFamily="18" charset="0"/>
                <a:ea typeface="+mj-ea"/>
                <a:cs typeface="+mj-cs"/>
                <a:hlinkClick r:id="rId2"/>
              </a:rPr>
              <a:t>http</a:t>
            </a:r>
            <a:r>
              <a:rPr lang="en-US" sz="3600" dirty="0" smtClean="0">
                <a:solidFill>
                  <a:srgbClr val="0064B1"/>
                </a:solidFill>
                <a:latin typeface="Garamond" panose="02020404030301010803" pitchFamily="18" charset="0"/>
                <a:ea typeface="+mj-ea"/>
                <a:cs typeface="+mj-cs"/>
                <a:hlinkClick r:id="rId2"/>
              </a:rPr>
              <a:t>://idir.uta.edu/claimbuster</a:t>
            </a:r>
            <a:endParaRPr lang="en-US" sz="3600" dirty="0" smtClean="0">
              <a:solidFill>
                <a:srgbClr val="0064B1"/>
              </a:solidFill>
              <a:latin typeface="Garamond" panose="02020404030301010803" pitchFamily="18" charset="0"/>
              <a:ea typeface="+mj-ea"/>
              <a:cs typeface="+mj-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733" y="1210756"/>
            <a:ext cx="4541174" cy="323558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2550" y="1586821"/>
            <a:ext cx="3524250" cy="2643188"/>
          </a:xfrm>
          <a:prstGeom prst="rect">
            <a:avLst/>
          </a:prstGeom>
        </p:spPr>
      </p:pic>
      <p:sp>
        <p:nvSpPr>
          <p:cNvPr id="6" name="TextBox 5"/>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6470713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home\clouds\Google Drive\Funding\Proposal\knight\2015\Knight News Challenge\screenshots\home_p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049" y="58593"/>
            <a:ext cx="8264546" cy="50079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3126682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home\clouds\Google Drive\Funding\Proposal\knight\2015\Knight News Challenge\screenshots\event_full_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3101" y="0"/>
            <a:ext cx="5252222" cy="498961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64880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home\clouds\Google Drive\Funding\Proposal\knight\2015\Knight News Challenge\screenshots\event_without_visualiz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084212"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8147732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home\clouds\Google Drive\Funding\Proposal\knight\2015\Knight News Challenge\screenshots\vide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9" y="0"/>
            <a:ext cx="6691312" cy="50725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467710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9" y="390525"/>
            <a:ext cx="9147589" cy="475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7700825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C:\home\clouds\Google Drive\Funding\Proposal\knight\2015\Knight News Challenge\screenshots\word_clou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814" y="61912"/>
            <a:ext cx="4951528" cy="50815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4173843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smtClean="0"/>
              <a:t>You are Invited </a:t>
            </a:r>
            <a:endParaRPr lang="en-US" dirty="0"/>
          </a:p>
        </p:txBody>
      </p:sp>
      <p:sp>
        <p:nvSpPr>
          <p:cNvPr id="5" name="Text Placeholder 2"/>
          <p:cNvSpPr>
            <a:spLocks noGrp="1"/>
          </p:cNvSpPr>
          <p:nvPr>
            <p:ph type="body" sz="quarter" idx="10"/>
          </p:nvPr>
        </p:nvSpPr>
        <p:spPr>
          <a:xfrm>
            <a:off x="5271715" y="1121353"/>
            <a:ext cx="3762581" cy="886397"/>
          </a:xfrm>
        </p:spPr>
        <p:txBody>
          <a:bodyPr/>
          <a:lstStyle/>
          <a:p>
            <a:r>
              <a:rPr lang="en-US" dirty="0"/>
              <a:t>http://</a:t>
            </a:r>
            <a:r>
              <a:rPr lang="en-US" dirty="0" smtClean="0"/>
              <a:t>bit.ly/claimbusters</a:t>
            </a:r>
            <a:endParaRPr lang="en-US" dirty="0"/>
          </a:p>
        </p:txBody>
      </p:sp>
      <p:pic>
        <p:nvPicPr>
          <p:cNvPr id="6" name="Picture 5" descr="C:\Users\tremayne\Downloads\qrcode.28953934.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49925" y="1996603"/>
            <a:ext cx="2743200" cy="2429157"/>
          </a:xfrm>
          <a:prstGeom prst="rect">
            <a:avLst/>
          </a:prstGeom>
          <a:noFill/>
          <a:ln w="9525">
            <a:noFill/>
            <a:miter lim="800000"/>
            <a:headEnd/>
            <a:tailEnd/>
          </a:ln>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075" y="1836748"/>
            <a:ext cx="5597718" cy="3164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282324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886397"/>
          </a:xfrm>
        </p:spPr>
        <p:txBody>
          <a:bodyPr/>
          <a:lstStyle/>
          <a:p>
            <a:r>
              <a:rPr lang="en-US" sz="3200" dirty="0" smtClean="0">
                <a:solidFill>
                  <a:schemeClr val="accent5">
                    <a:lumMod val="75000"/>
                  </a:schemeClr>
                </a:solidFill>
                <a:latin typeface="Garamond" panose="02020404030301010803" pitchFamily="18" charset="0"/>
              </a:rPr>
              <a:t>The Innovative </a:t>
            </a:r>
            <a:r>
              <a:rPr lang="en-US" sz="3200" dirty="0">
                <a:solidFill>
                  <a:schemeClr val="accent5">
                    <a:lumMod val="75000"/>
                  </a:schemeClr>
                </a:solidFill>
                <a:latin typeface="Garamond" panose="02020404030301010803" pitchFamily="18" charset="0"/>
              </a:rPr>
              <a:t>Database and Information Systems Research </a:t>
            </a:r>
            <a:r>
              <a:rPr lang="en-US" sz="3200" dirty="0"/>
              <a:t>(IDIR</a:t>
            </a:r>
            <a:r>
              <a:rPr lang="en-US" sz="3200" dirty="0" smtClean="0"/>
              <a:t>) Laboratory</a:t>
            </a:r>
            <a:endParaRPr lang="en-US" sz="3200" dirty="0">
              <a:solidFill>
                <a:srgbClr val="0064B1"/>
              </a:solidFill>
              <a:latin typeface="Garamond" panose="02020404030301010803" pitchFamily="18" charset="0"/>
            </a:endParaRPr>
          </a:p>
        </p:txBody>
      </p:sp>
      <p:sp>
        <p:nvSpPr>
          <p:cNvPr id="3" name="Text Placeholder 2"/>
          <p:cNvSpPr>
            <a:spLocks noGrp="1"/>
          </p:cNvSpPr>
          <p:nvPr>
            <p:ph type="body" sz="quarter" idx="10"/>
          </p:nvPr>
        </p:nvSpPr>
        <p:spPr>
          <a:xfrm>
            <a:off x="382341" y="3859021"/>
            <a:ext cx="8363938" cy="1244610"/>
          </a:xfrm>
        </p:spPr>
        <p:txBody>
          <a:bodyPr numCol="2"/>
          <a:lstStyle/>
          <a:p>
            <a:pPr marL="342900" lvl="1" indent="-342900">
              <a:buFont typeface="Courier New" panose="02070309020205020404" pitchFamily="49" charset="0"/>
              <a:buChar char="o"/>
            </a:pPr>
            <a:r>
              <a:rPr lang="en-US" sz="2000" dirty="0" smtClean="0">
                <a:solidFill>
                  <a:schemeClr val="tx1"/>
                </a:solidFill>
                <a:latin typeface="Garamond" panose="02020404030301010803" pitchFamily="18" charset="0"/>
              </a:rPr>
              <a:t>computational journalism</a:t>
            </a:r>
          </a:p>
          <a:p>
            <a:pPr marL="342900" lvl="1" indent="-342900">
              <a:buFont typeface="Courier New" panose="02070309020205020404" pitchFamily="49" charset="0"/>
              <a:buChar char="o"/>
            </a:pPr>
            <a:r>
              <a:rPr lang="en-US" sz="2000" dirty="0" smtClean="0">
                <a:solidFill>
                  <a:schemeClr val="tx1"/>
                </a:solidFill>
                <a:latin typeface="Garamond" panose="02020404030301010803" pitchFamily="18" charset="0"/>
              </a:rPr>
              <a:t>crowdsourcing and human computation</a:t>
            </a:r>
          </a:p>
          <a:p>
            <a:pPr marL="342900" lvl="1" indent="-342900">
              <a:buFont typeface="Courier New" panose="02070309020205020404" pitchFamily="49" charset="0"/>
              <a:buChar char="o"/>
            </a:pPr>
            <a:r>
              <a:rPr lang="en-US" sz="2000" dirty="0" smtClean="0">
                <a:solidFill>
                  <a:schemeClr val="tx1"/>
                </a:solidFill>
                <a:latin typeface="Garamond" panose="02020404030301010803" pitchFamily="18" charset="0"/>
              </a:rPr>
              <a:t>data exploration by ranking/skyline/preference queries</a:t>
            </a:r>
          </a:p>
          <a:p>
            <a:pPr marL="342900" lvl="1" indent="-342900">
              <a:buFont typeface="Courier New" panose="02070309020205020404" pitchFamily="49" charset="0"/>
              <a:buChar char="o"/>
            </a:pPr>
            <a:r>
              <a:rPr lang="en-US" sz="2000" dirty="0" smtClean="0">
                <a:solidFill>
                  <a:schemeClr val="tx1"/>
                </a:solidFill>
                <a:latin typeface="Garamond" panose="02020404030301010803" pitchFamily="18" charset="0"/>
              </a:rPr>
              <a:t>database testing</a:t>
            </a:r>
          </a:p>
          <a:p>
            <a:pPr marL="342900" lvl="1" indent="-342900">
              <a:buFont typeface="Courier New" panose="02070309020205020404" pitchFamily="49" charset="0"/>
              <a:buChar char="o"/>
            </a:pPr>
            <a:r>
              <a:rPr lang="en-US" sz="2000" dirty="0" smtClean="0">
                <a:solidFill>
                  <a:schemeClr val="tx1"/>
                </a:solidFill>
                <a:latin typeface="Garamond" panose="02020404030301010803" pitchFamily="18" charset="0"/>
              </a:rPr>
              <a:t>entity search and entity query</a:t>
            </a:r>
          </a:p>
          <a:p>
            <a:pPr marL="342900" lvl="1" indent="-342900">
              <a:buFont typeface="Courier New" panose="02070309020205020404" pitchFamily="49" charset="0"/>
              <a:buChar char="o"/>
            </a:pPr>
            <a:r>
              <a:rPr lang="en-US" sz="2000" dirty="0" smtClean="0">
                <a:solidFill>
                  <a:schemeClr val="tx1"/>
                </a:solidFill>
                <a:latin typeface="Garamond" panose="02020404030301010803" pitchFamily="18" charset="0"/>
              </a:rPr>
              <a:t>graph database usability</a:t>
            </a:r>
            <a:endParaRPr lang="en-US" sz="2000" dirty="0">
              <a:solidFill>
                <a:schemeClr val="tx1"/>
              </a:solidFill>
              <a:latin typeface="Garamond" panose="02020404030301010803" pitchFamily="18" charset="0"/>
            </a:endParaRPr>
          </a:p>
        </p:txBody>
      </p:sp>
      <p:sp>
        <p:nvSpPr>
          <p:cNvPr id="4" name="Text Placeholder 2"/>
          <p:cNvSpPr txBox="1">
            <a:spLocks/>
          </p:cNvSpPr>
          <p:nvPr/>
        </p:nvSpPr>
        <p:spPr>
          <a:xfrm>
            <a:off x="382341" y="1054264"/>
            <a:ext cx="8363938" cy="2698431"/>
          </a:xfrm>
          <a:prstGeom prst="rect">
            <a:avLst/>
          </a:prstGeom>
        </p:spPr>
        <p:txBody>
          <a:bodyPr vert="horz" wrap="square" lIns="0" tIns="0" rIns="0" bIns="0"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smtClean="0">
                <a:solidFill>
                  <a:srgbClr val="F58026"/>
                </a:solidFill>
                <a:latin typeface="Garamond" panose="02020404030301010803" pitchFamily="18" charset="0"/>
              </a:rPr>
              <a:t>Research areas</a:t>
            </a:r>
          </a:p>
          <a:p>
            <a:pPr marL="342900" lvl="1" indent="-342900">
              <a:buFont typeface="Courier New" panose="02070309020205020404" pitchFamily="49" charset="0"/>
              <a:buChar char="o"/>
            </a:pPr>
            <a:r>
              <a:rPr lang="en-US" sz="2000" dirty="0" smtClean="0"/>
              <a:t>Big Data and Data Science (Database, Data Mining, Web Data Management, Information Retrieval)</a:t>
            </a:r>
          </a:p>
          <a:p>
            <a:r>
              <a:rPr lang="en-US" dirty="0" smtClean="0">
                <a:solidFill>
                  <a:srgbClr val="F58026"/>
                </a:solidFill>
                <a:latin typeface="Garamond" panose="02020404030301010803" pitchFamily="18" charset="0"/>
              </a:rPr>
              <a:t>Theme of current research</a:t>
            </a:r>
          </a:p>
          <a:p>
            <a:pPr marL="342900" lvl="1" indent="-342900">
              <a:buFont typeface="Courier New" panose="02070309020205020404" pitchFamily="49" charset="0"/>
              <a:buChar char="o"/>
            </a:pPr>
            <a:r>
              <a:rPr lang="en-US" sz="2000" dirty="0" smtClean="0"/>
              <a:t>building large-scale human-assisting and human-assisted data and information systems with high usability, low cost and applications for social good </a:t>
            </a:r>
          </a:p>
          <a:p>
            <a:r>
              <a:rPr lang="en-US" dirty="0" smtClean="0">
                <a:solidFill>
                  <a:srgbClr val="F58026"/>
                </a:solidFill>
                <a:latin typeface="Garamond" panose="02020404030301010803" pitchFamily="18" charset="0"/>
              </a:rPr>
              <a:t>Research directions</a:t>
            </a:r>
          </a:p>
        </p:txBody>
      </p:sp>
      <p:sp>
        <p:nvSpPr>
          <p:cNvPr id="5" name="TextBox 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42537714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1041621" y="1367150"/>
            <a:ext cx="7116417" cy="2062103"/>
          </a:xfrm>
          <a:prstGeom prst="rect">
            <a:avLst/>
          </a:prstGeom>
        </p:spPr>
        <p:txBody>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sz="6000" b="1" dirty="0" err="1" smtClean="0">
                <a:solidFill>
                  <a:srgbClr val="0064B1"/>
                </a:solidFill>
              </a:rPr>
              <a:t>FactWatcher</a:t>
            </a:r>
            <a:endParaRPr lang="en-US" sz="6000" b="1" dirty="0">
              <a:solidFill>
                <a:srgbClr val="0064B1"/>
              </a:solidFill>
            </a:endParaRPr>
          </a:p>
          <a:p>
            <a:pPr marL="0" indent="0" algn="ctr">
              <a:buNone/>
            </a:pPr>
            <a:r>
              <a:rPr lang="en-US" sz="2800" b="1" dirty="0"/>
              <a:t>Automated Monitoring of Facts from Real-World Events</a:t>
            </a:r>
          </a:p>
        </p:txBody>
      </p:sp>
      <p:sp>
        <p:nvSpPr>
          <p:cNvPr id="3" name="TextBox 2"/>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3135728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15425"/>
          </a:xfrm>
        </p:spPr>
        <p:txBody>
          <a:bodyPr/>
          <a:lstStyle/>
          <a:p>
            <a:r>
              <a:rPr lang="en-US" sz="4400" dirty="0" err="1" smtClean="0"/>
              <a:t>FactWatcher</a:t>
            </a:r>
            <a:r>
              <a:rPr lang="en-US" sz="4400" dirty="0" smtClean="0"/>
              <a:t> (Fact Finding)</a:t>
            </a:r>
            <a:endParaRPr lang="en-US" sz="4400" dirty="0"/>
          </a:p>
        </p:txBody>
      </p:sp>
      <p:sp>
        <p:nvSpPr>
          <p:cNvPr id="4" name="Right Arrow 3"/>
          <p:cNvSpPr/>
          <p:nvPr/>
        </p:nvSpPr>
        <p:spPr bwMode="auto">
          <a:xfrm>
            <a:off x="2919803" y="1904673"/>
            <a:ext cx="744839" cy="342247"/>
          </a:xfrm>
          <a:prstGeom prst="rightArrow">
            <a:avLst/>
          </a:prstGeom>
          <a:solidFill>
            <a:schemeClr val="accent3"/>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solidFill>
                <a:schemeClr val="accent3"/>
              </a:solidFill>
              <a:latin typeface="Segoe UI" pitchFamily="34" charset="0"/>
              <a:ea typeface="Segoe UI" pitchFamily="34" charset="0"/>
              <a:cs typeface="Segoe UI" pitchFamily="34" charset="0"/>
            </a:endParaRPr>
          </a:p>
        </p:txBody>
      </p:sp>
      <p:sp>
        <p:nvSpPr>
          <p:cNvPr id="5" name="Right Arrow 4"/>
          <p:cNvSpPr/>
          <p:nvPr/>
        </p:nvSpPr>
        <p:spPr bwMode="auto">
          <a:xfrm rot="8100000">
            <a:off x="3540464" y="2765552"/>
            <a:ext cx="745766" cy="373757"/>
          </a:xfrm>
          <a:prstGeom prst="rightArrow">
            <a:avLst/>
          </a:prstGeom>
          <a:solidFill>
            <a:schemeClr val="accent3"/>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solidFill>
                <a:schemeClr val="accent3"/>
              </a:solidFill>
              <a:latin typeface="Segoe UI" pitchFamily="34" charset="0"/>
              <a:ea typeface="Segoe UI" pitchFamily="34" charset="0"/>
              <a:cs typeface="Segoe UI" pitchFamily="34" charset="0"/>
            </a:endParaRPr>
          </a:p>
        </p:txBody>
      </p:sp>
      <p:sp>
        <p:nvSpPr>
          <p:cNvPr id="6" name="Title 1"/>
          <p:cNvSpPr txBox="1">
            <a:spLocks/>
          </p:cNvSpPr>
          <p:nvPr/>
        </p:nvSpPr>
        <p:spPr>
          <a:xfrm>
            <a:off x="2208598" y="1006999"/>
            <a:ext cx="1969083" cy="830997"/>
          </a:xfrm>
          <a:prstGeom prst="rect">
            <a:avLst/>
          </a:prstGeom>
        </p:spPr>
        <p:txBody>
          <a:bodyPr vert="horz" wrap="square" lIns="0" tIns="0" rIns="0" bIns="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lgn="just"/>
            <a:r>
              <a:rPr lang="en-US" sz="2000" dirty="0" smtClean="0">
                <a:solidFill>
                  <a:schemeClr val="tx1"/>
                </a:solidFill>
                <a:latin typeface="Garamond" panose="02020404030301010803" pitchFamily="18" charset="0"/>
                <a:cs typeface="Times New Roman" pitchFamily="18" charset="0"/>
              </a:rPr>
              <a:t>Tuple </a:t>
            </a:r>
            <a:r>
              <a:rPr lang="en-US" sz="2000" i="1" dirty="0" smtClean="0">
                <a:solidFill>
                  <a:schemeClr val="tx1"/>
                </a:solidFill>
                <a:latin typeface="Garamond" panose="02020404030301010803" pitchFamily="18" charset="0"/>
                <a:cs typeface="Times New Roman" pitchFamily="18" charset="0"/>
              </a:rPr>
              <a:t>t</a:t>
            </a:r>
            <a:r>
              <a:rPr lang="en-US" sz="2000" dirty="0" smtClean="0">
                <a:solidFill>
                  <a:schemeClr val="tx1"/>
                </a:solidFill>
                <a:latin typeface="Garamond" panose="02020404030301010803" pitchFamily="18" charset="0"/>
                <a:cs typeface="Times New Roman" pitchFamily="18" charset="0"/>
              </a:rPr>
              <a:t> for new real world event appended to database</a:t>
            </a:r>
            <a:endParaRPr lang="en-US" sz="2000" dirty="0">
              <a:solidFill>
                <a:schemeClr val="tx1"/>
              </a:solidFill>
              <a:latin typeface="Garamond" panose="02020404030301010803" pitchFamily="18" charset="0"/>
              <a:cs typeface="Times New Roman" pitchFamily="18" charset="0"/>
            </a:endParaRPr>
          </a:p>
        </p:txBody>
      </p:sp>
      <p:sp>
        <p:nvSpPr>
          <p:cNvPr id="7" name="Title 1"/>
          <p:cNvSpPr txBox="1">
            <a:spLocks/>
          </p:cNvSpPr>
          <p:nvPr/>
        </p:nvSpPr>
        <p:spPr>
          <a:xfrm>
            <a:off x="4371330" y="2794245"/>
            <a:ext cx="3943995" cy="553998"/>
          </a:xfrm>
          <a:prstGeom prst="rect">
            <a:avLst/>
          </a:prstGeom>
        </p:spPr>
        <p:txBody>
          <a:bodyPr vert="horz" wrap="square" lIns="0" tIns="0" rIns="0" bIns="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lgn="just"/>
            <a:r>
              <a:rPr lang="en-US" sz="2000" dirty="0" smtClean="0">
                <a:solidFill>
                  <a:schemeClr val="tx1"/>
                </a:solidFill>
                <a:latin typeface="Garamond" panose="02020404030301010803" pitchFamily="18" charset="0"/>
                <a:cs typeface="Times New Roman" pitchFamily="18" charset="0"/>
              </a:rPr>
              <a:t>Find constraint-measure </a:t>
            </a:r>
            <a:r>
              <a:rPr lang="en-US" sz="2000" dirty="0">
                <a:solidFill>
                  <a:schemeClr val="tx1"/>
                </a:solidFill>
                <a:latin typeface="Garamond" panose="02020404030301010803" pitchFamily="18" charset="0"/>
                <a:cs typeface="Times New Roman" pitchFamily="18" charset="0"/>
              </a:rPr>
              <a:t>pair (</a:t>
            </a:r>
            <a:r>
              <a:rPr lang="en-US" sz="2000" i="1" dirty="0">
                <a:solidFill>
                  <a:schemeClr val="tx1"/>
                </a:solidFill>
                <a:latin typeface="Garamond" panose="02020404030301010803" pitchFamily="18" charset="0"/>
                <a:cs typeface="Times New Roman" pitchFamily="18" charset="0"/>
              </a:rPr>
              <a:t>C</a:t>
            </a:r>
            <a:r>
              <a:rPr lang="en-US" sz="2000" dirty="0" smtClean="0">
                <a:solidFill>
                  <a:schemeClr val="tx1"/>
                </a:solidFill>
                <a:latin typeface="Garamond" panose="02020404030301010803" pitchFamily="18" charset="0"/>
                <a:cs typeface="Times New Roman" pitchFamily="18" charset="0"/>
              </a:rPr>
              <a:t>, </a:t>
            </a:r>
            <a:r>
              <a:rPr lang="en-US" sz="2000" i="1" dirty="0" smtClean="0">
                <a:solidFill>
                  <a:schemeClr val="tx1"/>
                </a:solidFill>
                <a:latin typeface="Garamond" panose="02020404030301010803" pitchFamily="18" charset="0"/>
                <a:cs typeface="Times New Roman" pitchFamily="18" charset="0"/>
              </a:rPr>
              <a:t>M</a:t>
            </a:r>
            <a:r>
              <a:rPr lang="en-US" sz="2000" dirty="0">
                <a:solidFill>
                  <a:schemeClr val="tx1"/>
                </a:solidFill>
                <a:latin typeface="Garamond" panose="02020404030301010803" pitchFamily="18" charset="0"/>
                <a:cs typeface="Times New Roman" pitchFamily="18" charset="0"/>
              </a:rPr>
              <a:t>) such that </a:t>
            </a:r>
            <a:r>
              <a:rPr lang="en-US" sz="2000" i="1" dirty="0">
                <a:solidFill>
                  <a:schemeClr val="tx1"/>
                </a:solidFill>
                <a:latin typeface="Garamond" panose="02020404030301010803" pitchFamily="18" charset="0"/>
                <a:cs typeface="Times New Roman" pitchFamily="18" charset="0"/>
              </a:rPr>
              <a:t>t</a:t>
            </a:r>
            <a:r>
              <a:rPr lang="en-US" sz="2000" dirty="0">
                <a:solidFill>
                  <a:schemeClr val="tx1"/>
                </a:solidFill>
                <a:latin typeface="Garamond" panose="02020404030301010803" pitchFamily="18" charset="0"/>
                <a:cs typeface="Times New Roman" pitchFamily="18" charset="0"/>
              </a:rPr>
              <a:t> </a:t>
            </a:r>
            <a:r>
              <a:rPr lang="en-US" sz="2000" dirty="0" smtClean="0">
                <a:solidFill>
                  <a:schemeClr val="tx1"/>
                </a:solidFill>
                <a:latin typeface="Garamond" panose="02020404030301010803" pitchFamily="18" charset="0"/>
                <a:cs typeface="Times New Roman" pitchFamily="18" charset="0"/>
              </a:rPr>
              <a:t> is </a:t>
            </a:r>
            <a:r>
              <a:rPr lang="en-US" sz="2000" dirty="0">
                <a:solidFill>
                  <a:schemeClr val="tx1"/>
                </a:solidFill>
                <a:latin typeface="Garamond" panose="02020404030301010803" pitchFamily="18" charset="0"/>
                <a:cs typeface="Times New Roman" pitchFamily="18" charset="0"/>
              </a:rPr>
              <a:t>in the contextual </a:t>
            </a:r>
            <a:r>
              <a:rPr lang="en-US" sz="2000" dirty="0" smtClean="0">
                <a:solidFill>
                  <a:schemeClr val="tx1"/>
                </a:solidFill>
                <a:latin typeface="Garamond" panose="02020404030301010803" pitchFamily="18" charset="0"/>
                <a:cs typeface="Times New Roman" pitchFamily="18" charset="0"/>
              </a:rPr>
              <a:t>skyline</a:t>
            </a:r>
            <a:endParaRPr lang="en-US" sz="2000" dirty="0">
              <a:solidFill>
                <a:schemeClr val="tx1"/>
              </a:solidFill>
              <a:latin typeface="Garamond" panose="02020404030301010803" pitchFamily="18" charset="0"/>
              <a:cs typeface="Times New Roman"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4200868462"/>
              </p:ext>
            </p:extLst>
          </p:nvPr>
        </p:nvGraphicFramePr>
        <p:xfrm>
          <a:off x="72648" y="2508728"/>
          <a:ext cx="3412214" cy="2286000"/>
        </p:xfrm>
        <a:graphic>
          <a:graphicData uri="http://schemas.openxmlformats.org/drawingml/2006/table">
            <a:tbl>
              <a:tblPr firstRow="1" bandRow="1">
                <a:tableStyleId>{5C22544A-7EE6-4342-B048-85BDC9FD1C3A}</a:tableStyleId>
              </a:tblPr>
              <a:tblGrid>
                <a:gridCol w="1930353"/>
                <a:gridCol w="1481861"/>
              </a:tblGrid>
              <a:tr h="151995">
                <a:tc>
                  <a:txBody>
                    <a:bodyPr/>
                    <a:lstStyle/>
                    <a:p>
                      <a:r>
                        <a:rPr lang="en-US" sz="2000" dirty="0" smtClean="0">
                          <a:solidFill>
                            <a:schemeClr val="tx1"/>
                          </a:solidFill>
                          <a:latin typeface="Times New Roman" pitchFamily="18" charset="0"/>
                          <a:cs typeface="Times New Roman" pitchFamily="18" charset="0"/>
                        </a:rPr>
                        <a:t>Constraint</a:t>
                      </a:r>
                      <a:endParaRPr lang="en-US" sz="2000"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smtClean="0">
                          <a:solidFill>
                            <a:schemeClr val="tx1"/>
                          </a:solidFill>
                          <a:latin typeface="Times New Roman" pitchFamily="18" charset="0"/>
                          <a:cs typeface="Times New Roman" pitchFamily="18" charset="0"/>
                        </a:rPr>
                        <a:t>Measure</a:t>
                      </a:r>
                      <a:endParaRPr lang="en-US" sz="2000"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99085">
                <a:tc>
                  <a:txBody>
                    <a:bodyPr/>
                    <a:lstStyle/>
                    <a:p>
                      <a:r>
                        <a:rPr lang="en-US" sz="2000" dirty="0" smtClean="0">
                          <a:solidFill>
                            <a:srgbClr val="00B050"/>
                          </a:solidFill>
                          <a:latin typeface="Times New Roman" pitchFamily="18" charset="0"/>
                          <a:cs typeface="Times New Roman" pitchFamily="18" charset="0"/>
                        </a:rPr>
                        <a:t>month</a:t>
                      </a:r>
                      <a:r>
                        <a:rPr lang="en-US" sz="2000" i="1" dirty="0" smtClean="0">
                          <a:solidFill>
                            <a:srgbClr val="00B050"/>
                          </a:solidFill>
                          <a:latin typeface="Times New Roman" pitchFamily="18" charset="0"/>
                          <a:cs typeface="Times New Roman" pitchFamily="18" charset="0"/>
                        </a:rPr>
                        <a:t>=Feb</a:t>
                      </a:r>
                      <a:endParaRPr lang="en-US" sz="2000" dirty="0">
                        <a:solidFill>
                          <a:srgbClr val="00B05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smtClean="0">
                          <a:solidFill>
                            <a:schemeClr val="accent6"/>
                          </a:solidFill>
                          <a:latin typeface="Times New Roman" pitchFamily="18" charset="0"/>
                          <a:cs typeface="Times New Roman" pitchFamily="18" charset="0"/>
                        </a:rPr>
                        <a:t>pts, </a:t>
                      </a:r>
                      <a:r>
                        <a:rPr lang="en-US" sz="2000" dirty="0" err="1" smtClean="0">
                          <a:solidFill>
                            <a:schemeClr val="accent6"/>
                          </a:solidFill>
                          <a:latin typeface="Times New Roman" pitchFamily="18" charset="0"/>
                          <a:cs typeface="Times New Roman" pitchFamily="18" charset="0"/>
                        </a:rPr>
                        <a:t>ast</a:t>
                      </a:r>
                      <a:r>
                        <a:rPr lang="en-US" sz="2000" dirty="0" smtClean="0">
                          <a:solidFill>
                            <a:schemeClr val="accent6"/>
                          </a:solidFill>
                          <a:latin typeface="Times New Roman" pitchFamily="18" charset="0"/>
                          <a:cs typeface="Times New Roman" pitchFamily="18" charset="0"/>
                        </a:rPr>
                        <a:t>, </a:t>
                      </a:r>
                      <a:r>
                        <a:rPr lang="en-US" sz="2000" dirty="0" err="1" smtClean="0">
                          <a:solidFill>
                            <a:schemeClr val="accent6"/>
                          </a:solidFill>
                          <a:latin typeface="Times New Roman" pitchFamily="18" charset="0"/>
                          <a:cs typeface="Times New Roman" pitchFamily="18" charset="0"/>
                        </a:rPr>
                        <a:t>reb</a:t>
                      </a:r>
                      <a:endParaRPr lang="en-US" sz="2000" dirty="0">
                        <a:solidFill>
                          <a:schemeClr val="accent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93370">
                <a:tc>
                  <a:txBody>
                    <a:bodyPr/>
                    <a:lstStyle/>
                    <a:p>
                      <a:r>
                        <a:rPr lang="en-US" sz="2000" dirty="0" err="1" smtClean="0">
                          <a:latin typeface="Times New Roman" pitchFamily="18" charset="0"/>
                          <a:cs typeface="Times New Roman" pitchFamily="18" charset="0"/>
                        </a:rPr>
                        <a:t>opp_team</a:t>
                      </a:r>
                      <a:r>
                        <a:rPr lang="en-US" sz="2000" dirty="0" smtClean="0">
                          <a:latin typeface="Times New Roman" pitchFamily="18" charset="0"/>
                          <a:cs typeface="Times New Roman" pitchFamily="18" charset="0"/>
                        </a:rPr>
                        <a:t>=</a:t>
                      </a:r>
                      <a:r>
                        <a:rPr lang="en-US" sz="2000" i="1" dirty="0" smtClean="0">
                          <a:latin typeface="Times New Roman" pitchFamily="18" charset="0"/>
                          <a:cs typeface="Times New Roman" pitchFamily="18" charset="0"/>
                        </a:rPr>
                        <a:t>Nets</a:t>
                      </a:r>
                      <a:endParaRPr lang="en-US" sz="20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err="1" smtClean="0">
                          <a:latin typeface="Times New Roman" pitchFamily="18" charset="0"/>
                          <a:cs typeface="Times New Roman" pitchFamily="18" charset="0"/>
                        </a:rPr>
                        <a:t>ast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reb</a:t>
                      </a:r>
                      <a:endParaRPr lang="en-US" sz="20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01980">
                <a:tc>
                  <a:txBody>
                    <a:bodyPr/>
                    <a:lstStyle/>
                    <a:p>
                      <a:r>
                        <a:rPr lang="en-US" sz="2000" dirty="0" smtClean="0">
                          <a:latin typeface="Times New Roman" pitchFamily="18" charset="0"/>
                          <a:cs typeface="Times New Roman" pitchFamily="18" charset="0"/>
                        </a:rPr>
                        <a:t>team</a:t>
                      </a:r>
                      <a:r>
                        <a:rPr lang="en-US" sz="2000" i="1" dirty="0" smtClean="0">
                          <a:latin typeface="Times New Roman" pitchFamily="18" charset="0"/>
                          <a:cs typeface="Times New Roman" pitchFamily="18" charset="0"/>
                        </a:rPr>
                        <a:t>=Celtics </a:t>
                      </a:r>
                      <a:r>
                        <a:rPr lang="en-US" sz="2000" i="0" dirty="0" smtClean="0">
                          <a:latin typeface="Times New Roman" pitchFamily="18" charset="0"/>
                          <a:cs typeface="Times New Roman" pitchFamily="18" charset="0"/>
                        </a:rPr>
                        <a:t>&amp;</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opp_team</a:t>
                      </a:r>
                      <a:r>
                        <a:rPr lang="en-US" sz="2000" dirty="0" smtClean="0">
                          <a:latin typeface="Times New Roman" pitchFamily="18" charset="0"/>
                          <a:cs typeface="Times New Roman" pitchFamily="18" charset="0"/>
                        </a:rPr>
                        <a:t>=</a:t>
                      </a:r>
                      <a:r>
                        <a:rPr lang="en-US" sz="2000" i="1" dirty="0" smtClean="0">
                          <a:latin typeface="Times New Roman" pitchFamily="18" charset="0"/>
                          <a:cs typeface="Times New Roman" pitchFamily="18" charset="0"/>
                        </a:rPr>
                        <a:t>Nets</a:t>
                      </a:r>
                      <a:endParaRPr lang="en-US" sz="20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686047" rtl="0" eaLnBrk="1" fontAlgn="auto" latinLnBrk="0" hangingPunct="1">
                        <a:lnSpc>
                          <a:spcPct val="100000"/>
                        </a:lnSpc>
                        <a:spcBef>
                          <a:spcPts val="0"/>
                        </a:spcBef>
                        <a:spcAft>
                          <a:spcPts val="0"/>
                        </a:spcAft>
                        <a:buClrTx/>
                        <a:buSzTx/>
                        <a:buFontTx/>
                        <a:buNone/>
                        <a:tabLst/>
                        <a:defRPr/>
                      </a:pPr>
                      <a:r>
                        <a:rPr lang="en-US" sz="2000" dirty="0" err="1" smtClean="0">
                          <a:latin typeface="Times New Roman" pitchFamily="18" charset="0"/>
                          <a:cs typeface="Times New Roman" pitchFamily="18" charset="0"/>
                        </a:rPr>
                        <a:t>ast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reb</a:t>
                      </a:r>
                      <a:endParaRPr lang="en-US" sz="2000" dirty="0" smtClean="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39065">
                <a:tc>
                  <a:txBody>
                    <a:bodyPr/>
                    <a:lstStyle/>
                    <a:p>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686047" rtl="0" eaLnBrk="1" fontAlgn="auto" latinLnBrk="0" hangingPunct="1">
                        <a:lnSpc>
                          <a:spcPct val="100000"/>
                        </a:lnSpc>
                        <a:spcBef>
                          <a:spcPts val="0"/>
                        </a:spcBef>
                        <a:spcAft>
                          <a:spcPts val="0"/>
                        </a:spcAft>
                        <a:buClrTx/>
                        <a:buSzTx/>
                        <a:buFontTx/>
                        <a:buNone/>
                        <a:tabLst/>
                        <a:defRPr/>
                      </a:pPr>
                      <a:r>
                        <a:rPr lang="en-US" sz="2000" dirty="0" smtClean="0">
                          <a:latin typeface="Times New Roman" pitchFamily="18" charset="0"/>
                          <a:cs typeface="Times New Roman"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9" name="Rectangle 8"/>
          <p:cNvSpPr/>
          <p:nvPr/>
        </p:nvSpPr>
        <p:spPr bwMode="auto">
          <a:xfrm>
            <a:off x="5648325" y="3581400"/>
            <a:ext cx="3331885" cy="1463598"/>
          </a:xfrm>
          <a:prstGeom prst="rect">
            <a:avLst/>
          </a:prstGeom>
          <a:solidFill>
            <a:schemeClr val="bg1"/>
          </a:solidFill>
          <a:ln w="22225">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just">
              <a:lnSpc>
                <a:spcPct val="90000"/>
              </a:lnSpc>
              <a:spcBef>
                <a:spcPct val="0"/>
              </a:spcBef>
              <a:tabLst>
                <a:tab pos="6400800" algn="l"/>
              </a:tabLst>
            </a:pPr>
            <a:r>
              <a:rPr lang="en-US" sz="2000" spc="-100" dirty="0">
                <a:ln w="3175">
                  <a:noFill/>
                </a:ln>
                <a:solidFill>
                  <a:schemeClr val="tx1"/>
                </a:solidFill>
                <a:latin typeface="Garamond" panose="02020404030301010803" pitchFamily="18" charset="0"/>
                <a:cs typeface="Times New Roman" pitchFamily="18" charset="0"/>
              </a:rPr>
              <a:t>Wesley had </a:t>
            </a:r>
            <a:r>
              <a:rPr lang="en-US" sz="2000" spc="-100" dirty="0">
                <a:ln w="3175">
                  <a:noFill/>
                </a:ln>
                <a:solidFill>
                  <a:schemeClr val="accent6"/>
                </a:solidFill>
                <a:latin typeface="Garamond" panose="02020404030301010803" pitchFamily="18" charset="0"/>
                <a:cs typeface="Times New Roman" pitchFamily="18" charset="0"/>
              </a:rPr>
              <a:t>12 points, 13 assists and 5 rebounds </a:t>
            </a:r>
            <a:r>
              <a:rPr lang="en-US" sz="2000" spc="-100" dirty="0">
                <a:ln w="3175">
                  <a:noFill/>
                </a:ln>
                <a:solidFill>
                  <a:schemeClr val="tx1"/>
                </a:solidFill>
                <a:latin typeface="Garamond" panose="02020404030301010803" pitchFamily="18" charset="0"/>
                <a:cs typeface="Times New Roman" pitchFamily="18" charset="0"/>
              </a:rPr>
              <a:t>on February 25, 1996 to become the first player with a 12/13/5 (points/assists/rebounds) in </a:t>
            </a:r>
            <a:r>
              <a:rPr lang="en-US" sz="2000" spc="-100" dirty="0">
                <a:ln w="3175">
                  <a:noFill/>
                </a:ln>
                <a:solidFill>
                  <a:srgbClr val="00B050"/>
                </a:solidFill>
                <a:latin typeface="Garamond" panose="02020404030301010803" pitchFamily="18" charset="0"/>
                <a:cs typeface="Times New Roman" pitchFamily="18" charset="0"/>
              </a:rPr>
              <a:t>February</a:t>
            </a:r>
            <a:r>
              <a:rPr lang="en-US" sz="2000" spc="-100" dirty="0">
                <a:ln w="3175">
                  <a:noFill/>
                </a:ln>
                <a:solidFill>
                  <a:schemeClr val="tx1"/>
                </a:solidFill>
                <a:latin typeface="Garamond" panose="02020404030301010803" pitchFamily="18" charset="0"/>
                <a:cs typeface="Times New Roman" pitchFamily="18" charset="0"/>
              </a:rPr>
              <a:t>. </a:t>
            </a:r>
          </a:p>
        </p:txBody>
      </p:sp>
      <p:sp>
        <p:nvSpPr>
          <p:cNvPr id="10" name="Right Arrow 9"/>
          <p:cNvSpPr/>
          <p:nvPr/>
        </p:nvSpPr>
        <p:spPr bwMode="auto">
          <a:xfrm>
            <a:off x="4309158" y="4348160"/>
            <a:ext cx="719137" cy="390525"/>
          </a:xfrm>
          <a:prstGeom prst="rightArrow">
            <a:avLst/>
          </a:prstGeom>
          <a:solidFill>
            <a:schemeClr val="accent3"/>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solidFill>
                <a:schemeClr val="accent3"/>
              </a:solidFill>
              <a:latin typeface="Segoe UI" pitchFamily="34" charset="0"/>
              <a:ea typeface="Segoe UI" pitchFamily="34" charset="0"/>
              <a:cs typeface="Segoe UI" pitchFamily="34" charset="0"/>
            </a:endParaRPr>
          </a:p>
        </p:txBody>
      </p:sp>
      <p:sp>
        <p:nvSpPr>
          <p:cNvPr id="11" name="Title 1"/>
          <p:cNvSpPr txBox="1">
            <a:spLocks/>
          </p:cNvSpPr>
          <p:nvPr/>
        </p:nvSpPr>
        <p:spPr>
          <a:xfrm>
            <a:off x="3579706" y="4022302"/>
            <a:ext cx="2152649" cy="279757"/>
          </a:xfrm>
          <a:prstGeom prst="rect">
            <a:avLst/>
          </a:prstGeom>
        </p:spPr>
        <p:txBody>
          <a:bodyPr vert="horz" wrap="square" lIns="0" tIns="0" rIns="0" bIns="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lgn="just"/>
            <a:r>
              <a:rPr lang="en-US" sz="2000" dirty="0" smtClean="0">
                <a:solidFill>
                  <a:schemeClr val="tx1"/>
                </a:solidFill>
                <a:latin typeface="Garamond" panose="02020404030301010803" pitchFamily="18" charset="0"/>
                <a:cs typeface="Times New Roman" pitchFamily="18" charset="0"/>
              </a:rPr>
              <a:t>Generate factual claim</a:t>
            </a:r>
            <a:endParaRPr lang="en-US" sz="2000" dirty="0">
              <a:solidFill>
                <a:schemeClr val="tx1"/>
              </a:solidFill>
              <a:latin typeface="Garamond" panose="02020404030301010803" pitchFamily="18" charset="0"/>
              <a:cs typeface="Times New Roman" pitchFamily="18" charset="0"/>
            </a:endParaRPr>
          </a:p>
        </p:txBody>
      </p:sp>
      <p:pic>
        <p:nvPicPr>
          <p:cNvPr id="1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9158" y="809996"/>
            <a:ext cx="4751916" cy="1763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bwMode="auto">
          <a:xfrm>
            <a:off x="4244357" y="2274572"/>
            <a:ext cx="4856568" cy="305884"/>
          </a:xfrm>
          <a:prstGeom prst="rect">
            <a:avLst/>
          </a:prstGeom>
          <a:solidFill>
            <a:schemeClr val="accent6">
              <a:alpha val="0"/>
            </a:schemeClr>
          </a:solid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solidFill>
                <a:srgbClr val="C00000"/>
              </a:solidFill>
              <a:latin typeface="Segoe UI" pitchFamily="34" charset="0"/>
              <a:ea typeface="Segoe UI" pitchFamily="34" charset="0"/>
              <a:cs typeface="Segoe UI" pitchFamily="34" charset="0"/>
            </a:endParaRPr>
          </a:p>
        </p:txBody>
      </p:sp>
      <p:pic>
        <p:nvPicPr>
          <p:cNvPr id="14" name="Picture 2" descr="http://upload.wikimedia.org/wikipedia/commons/thumb/9/96/Basketball_World_Cup_2014.jpg/220px-Basketball_World_Cup_201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48" y="888303"/>
            <a:ext cx="2095500" cy="1514475"/>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235229" y="4835723"/>
            <a:ext cx="2593531" cy="276999"/>
          </a:xfrm>
          <a:prstGeom prst="rect">
            <a:avLst/>
          </a:prstGeom>
        </p:spPr>
        <p:txBody>
          <a:bodyPr wrap="none">
            <a:spAutoFit/>
          </a:bodyPr>
          <a:lstStyle/>
          <a:p>
            <a:r>
              <a:rPr lang="en-US" sz="1200" dirty="0">
                <a:latin typeface="Garamond" panose="02020404030301010803" pitchFamily="18" charset="0"/>
              </a:rPr>
              <a:t>http://en.wikipedia.org/wiki/Basketball</a:t>
            </a:r>
          </a:p>
        </p:txBody>
      </p:sp>
      <p:sp>
        <p:nvSpPr>
          <p:cNvPr id="16" name="TextBox 15"/>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401629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41" y="63798"/>
            <a:ext cx="6397626" cy="5006216"/>
          </a:xfrm>
          <a:prstGeom prst="rect">
            <a:avLst/>
          </a:prstGeom>
        </p:spPr>
      </p:pic>
      <p:sp>
        <p:nvSpPr>
          <p:cNvPr id="4" name="Title 1"/>
          <p:cNvSpPr txBox="1">
            <a:spLocks/>
          </p:cNvSpPr>
          <p:nvPr/>
        </p:nvSpPr>
        <p:spPr>
          <a:xfrm>
            <a:off x="160518" y="4275570"/>
            <a:ext cx="8896018" cy="867930"/>
          </a:xfrm>
          <a:prstGeom prst="rect">
            <a:avLst/>
          </a:prstGeom>
          <a:solidFill>
            <a:schemeClr val="bg1"/>
          </a:solidFill>
        </p:spPr>
        <p:txBody>
          <a:bodyPr vert="horz" wrap="square" lIns="182880" tIns="182880" rIns="182880" bIns="18288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lgn="ctr"/>
            <a:r>
              <a:rPr lang="en-US" sz="3600" b="1" dirty="0" smtClean="0">
                <a:solidFill>
                  <a:srgbClr val="0064B1"/>
                </a:solidFill>
                <a:latin typeface="Garamond" panose="02020404030301010803" pitchFamily="18" charset="0"/>
              </a:rPr>
              <a:t>http://idir.uta.edu/factwatcher/</a:t>
            </a:r>
            <a:endParaRPr lang="en-US" sz="3600" b="1" dirty="0">
              <a:solidFill>
                <a:srgbClr val="0064B1"/>
              </a:solidFill>
              <a:latin typeface="Garamond" panose="02020404030301010803" pitchFamily="18" charset="0"/>
            </a:endParaRPr>
          </a:p>
        </p:txBody>
      </p:sp>
      <p:pic>
        <p:nvPicPr>
          <p:cNvPr id="2050" name="Picture 2" descr="https://lh4.googleusercontent.com/0OrD7hbOBxa7MHyQNYFYrBltvVgOjH9qIXya7_UzEuomMzD4YZV0YRoPEg-gc2XcZ5-BFKUJDYH7FffB5Ky5iL4eJLtB9BfiMyeg6nZrqxYu-NCVswruvOzKT7J2MLvFO8UbV3u9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3454" y="1100055"/>
            <a:ext cx="1504950" cy="1466851"/>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8" descr="Image result for computation + journalism 2014"/>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10" descr="Image result for computation + journalism 2014"/>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2" descr="Image result for computation + journalism 2014"/>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4" descr="Image result for computation + journalism 2014"/>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8" descr="Image result for computational journalism 2014 symposiu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7"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0646" y="3517284"/>
            <a:ext cx="1973687" cy="705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17500" y="2566906"/>
            <a:ext cx="2336858" cy="307777"/>
          </a:xfrm>
          <a:prstGeom prst="rect">
            <a:avLst/>
          </a:prstGeom>
          <a:noFill/>
        </p:spPr>
        <p:txBody>
          <a:bodyPr wrap="none" lIns="0" tIns="0" rIns="0" bIns="0" rtlCol="0">
            <a:spAutoFit/>
          </a:bodyPr>
          <a:lstStyle/>
          <a:p>
            <a:r>
              <a:rPr lang="en-US" sz="2000" dirty="0" smtClean="0">
                <a:latin typeface="Garamond" panose="02020404030301010803" pitchFamily="18" charset="0"/>
              </a:rPr>
              <a:t>Excellent Demo Award</a:t>
            </a:r>
          </a:p>
        </p:txBody>
      </p:sp>
      <p:sp>
        <p:nvSpPr>
          <p:cNvPr id="15" name="TextBox 14"/>
          <p:cNvSpPr txBox="1"/>
          <p:nvPr/>
        </p:nvSpPr>
        <p:spPr>
          <a:xfrm>
            <a:off x="6722052" y="470622"/>
            <a:ext cx="2024593" cy="492443"/>
          </a:xfrm>
          <a:prstGeom prst="rect">
            <a:avLst/>
          </a:prstGeom>
          <a:noFill/>
        </p:spPr>
        <p:txBody>
          <a:bodyPr wrap="none" lIns="0" tIns="0" rIns="0" bIns="0" rtlCol="0">
            <a:spAutoFit/>
          </a:bodyPr>
          <a:lstStyle/>
          <a:p>
            <a:r>
              <a:rPr lang="en-US" sz="3200" dirty="0" smtClean="0">
                <a:solidFill>
                  <a:schemeClr val="accent5">
                    <a:lumMod val="75000"/>
                  </a:schemeClr>
                </a:solidFill>
                <a:latin typeface="Garamond" panose="02020404030301010803" pitchFamily="18" charset="0"/>
              </a:rPr>
              <a:t>Presented In</a:t>
            </a:r>
          </a:p>
        </p:txBody>
      </p:sp>
      <p:sp>
        <p:nvSpPr>
          <p:cNvPr id="13" name="TextBox 12"/>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888733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46967" y="2824341"/>
            <a:ext cx="5314089" cy="227193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939" y="51574"/>
            <a:ext cx="5153971" cy="363977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19137" y="72845"/>
            <a:ext cx="3737612" cy="2908594"/>
          </a:xfrm>
          <a:prstGeom prst="rect">
            <a:avLst/>
          </a:prstGeom>
        </p:spPr>
      </p:pic>
      <p:sp>
        <p:nvSpPr>
          <p:cNvPr id="5" name="TextBox 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533017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997196"/>
          </a:xfrm>
        </p:spPr>
        <p:txBody>
          <a:bodyPr/>
          <a:lstStyle/>
          <a:p>
            <a:r>
              <a:rPr lang="en-US" sz="3600" dirty="0" err="1" smtClean="0">
                <a:solidFill>
                  <a:srgbClr val="0064B1"/>
                </a:solidFill>
                <a:latin typeface="Garamond" panose="02020404030301010803" pitchFamily="18" charset="0"/>
              </a:rPr>
              <a:t>FactWatcher</a:t>
            </a:r>
            <a:r>
              <a:rPr lang="en-US" sz="3600" dirty="0" smtClean="0">
                <a:solidFill>
                  <a:srgbClr val="0064B1"/>
                </a:solidFill>
                <a:latin typeface="Garamond" panose="02020404030301010803" pitchFamily="18" charset="0"/>
              </a:rPr>
              <a:t> Finds Three Types of Facts (and can be Extended)</a:t>
            </a:r>
            <a:endParaRPr lang="en-US" sz="3600" dirty="0">
              <a:solidFill>
                <a:srgbClr val="0064B1"/>
              </a:solidFill>
              <a:latin typeface="Garamond" panose="02020404030301010803" pitchFamily="18" charset="0"/>
            </a:endParaRPr>
          </a:p>
        </p:txBody>
      </p:sp>
      <p:sp>
        <p:nvSpPr>
          <p:cNvPr id="3" name="Text Placeholder 2"/>
          <p:cNvSpPr>
            <a:spLocks noGrp="1"/>
          </p:cNvSpPr>
          <p:nvPr>
            <p:ph type="body" sz="quarter" idx="10"/>
          </p:nvPr>
        </p:nvSpPr>
        <p:spPr>
          <a:xfrm>
            <a:off x="389435" y="1232452"/>
            <a:ext cx="8573589" cy="3222421"/>
          </a:xfrm>
        </p:spPr>
        <p:txBody>
          <a:bodyPr/>
          <a:lstStyle/>
          <a:p>
            <a:pPr lvl="1"/>
            <a:r>
              <a:rPr lang="en-US" sz="3200" dirty="0" smtClean="0">
                <a:solidFill>
                  <a:srgbClr val="F58026"/>
                </a:solidFill>
              </a:rPr>
              <a:t>Domains</a:t>
            </a:r>
            <a:endParaRPr lang="en-US" sz="4000" dirty="0" smtClean="0">
              <a:solidFill>
                <a:srgbClr val="F58026"/>
              </a:solidFill>
            </a:endParaRPr>
          </a:p>
          <a:p>
            <a:pPr marL="342900" lvl="1" indent="-342900">
              <a:buFont typeface="Courier New" panose="02070309020205020404" pitchFamily="49" charset="0"/>
              <a:buChar char="o"/>
            </a:pPr>
            <a:r>
              <a:rPr lang="en-US" dirty="0" smtClean="0"/>
              <a:t>sports</a:t>
            </a:r>
            <a:r>
              <a:rPr lang="en-US" dirty="0"/>
              <a:t>, weather, crimes, </a:t>
            </a:r>
            <a:r>
              <a:rPr lang="en-US" dirty="0" smtClean="0"/>
              <a:t>transportation</a:t>
            </a:r>
            <a:r>
              <a:rPr lang="en-US" dirty="0"/>
              <a:t>, </a:t>
            </a:r>
            <a:r>
              <a:rPr lang="en-US" dirty="0" smtClean="0"/>
              <a:t>finance</a:t>
            </a:r>
            <a:r>
              <a:rPr lang="en-US" dirty="0"/>
              <a:t>, social media </a:t>
            </a:r>
            <a:r>
              <a:rPr lang="en-US" dirty="0" smtClean="0"/>
              <a:t>analytics</a:t>
            </a:r>
            <a:r>
              <a:rPr lang="en-US" dirty="0"/>
              <a:t> </a:t>
            </a:r>
            <a:endParaRPr lang="en-US" dirty="0" smtClean="0">
              <a:solidFill>
                <a:srgbClr val="F58026"/>
              </a:solidFill>
            </a:endParaRPr>
          </a:p>
          <a:p>
            <a:pPr lvl="1"/>
            <a:r>
              <a:rPr lang="en-US" sz="3200" dirty="0" smtClean="0">
                <a:solidFill>
                  <a:srgbClr val="F58026"/>
                </a:solidFill>
              </a:rPr>
              <a:t>Examples from Real News Media</a:t>
            </a:r>
          </a:p>
          <a:p>
            <a:pPr lvl="1"/>
            <a:r>
              <a:rPr lang="en-US" sz="2800" dirty="0" smtClean="0">
                <a:solidFill>
                  <a:schemeClr val="accent5">
                    <a:lumMod val="75000"/>
                  </a:schemeClr>
                </a:solidFill>
              </a:rPr>
              <a:t>Prominent streaks</a:t>
            </a:r>
          </a:p>
          <a:p>
            <a:pPr marL="342900" lvl="1" indent="-342900">
              <a:buFont typeface="Courier New" panose="02070309020205020404" pitchFamily="49" charset="0"/>
              <a:buChar char="o"/>
            </a:pPr>
            <a:r>
              <a:rPr lang="en-US" sz="2000" dirty="0" smtClean="0">
                <a:solidFill>
                  <a:schemeClr val="tx1"/>
                </a:solidFill>
                <a:latin typeface="Garamond" panose="02020404030301010803" pitchFamily="18" charset="0"/>
              </a:rPr>
              <a:t>“This month the Chinese capital has experienced </a:t>
            </a:r>
            <a:r>
              <a:rPr lang="en-US" sz="2000" dirty="0" smtClean="0">
                <a:solidFill>
                  <a:schemeClr val="accent6"/>
                </a:solidFill>
                <a:latin typeface="Garamond" panose="02020404030301010803" pitchFamily="18" charset="0"/>
              </a:rPr>
              <a:t>10 days </a:t>
            </a:r>
            <a:r>
              <a:rPr lang="en-US" sz="2000" dirty="0" smtClean="0">
                <a:solidFill>
                  <a:schemeClr val="tx1"/>
                </a:solidFill>
                <a:latin typeface="Garamond" panose="02020404030301010803" pitchFamily="18" charset="0"/>
              </a:rPr>
              <a:t>with a maximum temperature in around </a:t>
            </a:r>
            <a:r>
              <a:rPr lang="en-US" sz="2000" dirty="0" smtClean="0">
                <a:solidFill>
                  <a:schemeClr val="accent6"/>
                </a:solidFill>
                <a:latin typeface="Garamond" panose="02020404030301010803" pitchFamily="18" charset="0"/>
              </a:rPr>
              <a:t>35 degrees </a:t>
            </a:r>
            <a:r>
              <a:rPr lang="en-US" sz="2000" dirty="0" smtClean="0">
                <a:solidFill>
                  <a:schemeClr val="tx1"/>
                </a:solidFill>
                <a:latin typeface="Garamond" panose="02020404030301010803" pitchFamily="18" charset="0"/>
              </a:rPr>
              <a:t>Celsius – the most for the month of July in a decade.” </a:t>
            </a:r>
            <a:r>
              <a:rPr lang="en-US" sz="1200" dirty="0" smtClean="0"/>
              <a:t>http://www.chinadaily.com.cn/china/2010-07/27/content_11055675.htm</a:t>
            </a:r>
            <a:endParaRPr lang="en-US" sz="2000" dirty="0" smtClean="0">
              <a:solidFill>
                <a:schemeClr val="tx1"/>
              </a:solidFill>
              <a:latin typeface="Garamond" panose="02020404030301010803" pitchFamily="18" charset="0"/>
            </a:endParaRPr>
          </a:p>
          <a:p>
            <a:pPr marL="342900" lvl="1" indent="-342900">
              <a:buFont typeface="Courier New" panose="02070309020205020404" pitchFamily="49" charset="0"/>
              <a:buChar char="o"/>
            </a:pPr>
            <a:r>
              <a:rPr lang="en-US" sz="2000" dirty="0" smtClean="0">
                <a:solidFill>
                  <a:schemeClr val="tx1"/>
                </a:solidFill>
                <a:latin typeface="Garamond" panose="02020404030301010803" pitchFamily="18" charset="0"/>
              </a:rPr>
              <a:t>“</a:t>
            </a:r>
            <a:r>
              <a:rPr lang="en-US" sz="2000" dirty="0">
                <a:solidFill>
                  <a:schemeClr val="tx1"/>
                </a:solidFill>
                <a:latin typeface="Garamond" panose="02020404030301010803" pitchFamily="18" charset="0"/>
              </a:rPr>
              <a:t>The Nikkei 225 closed </a:t>
            </a:r>
            <a:r>
              <a:rPr lang="en-US" sz="2000" dirty="0">
                <a:solidFill>
                  <a:schemeClr val="accent6"/>
                </a:solidFill>
                <a:latin typeface="Garamond" panose="02020404030301010803" pitchFamily="18" charset="0"/>
              </a:rPr>
              <a:t>below 10000</a:t>
            </a:r>
            <a:r>
              <a:rPr lang="en-US" sz="2000" dirty="0">
                <a:solidFill>
                  <a:schemeClr val="tx1"/>
                </a:solidFill>
                <a:latin typeface="Garamond" panose="02020404030301010803" pitchFamily="18" charset="0"/>
              </a:rPr>
              <a:t> for the </a:t>
            </a:r>
            <a:r>
              <a:rPr lang="en-US" sz="2000" dirty="0">
                <a:solidFill>
                  <a:schemeClr val="accent6"/>
                </a:solidFill>
                <a:latin typeface="Garamond" panose="02020404030301010803" pitchFamily="18" charset="0"/>
              </a:rPr>
              <a:t>12th consecutive week</a:t>
            </a:r>
            <a:r>
              <a:rPr lang="en-US" sz="2000" dirty="0">
                <a:solidFill>
                  <a:schemeClr val="tx1"/>
                </a:solidFill>
                <a:latin typeface="Garamond" panose="02020404030301010803" pitchFamily="18" charset="0"/>
              </a:rPr>
              <a:t>, the longest such streak since June 2009</a:t>
            </a:r>
            <a:r>
              <a:rPr lang="en-US" sz="2000" dirty="0" smtClean="0">
                <a:solidFill>
                  <a:schemeClr val="tx1"/>
                </a:solidFill>
                <a:latin typeface="Garamond" panose="02020404030301010803" pitchFamily="18" charset="0"/>
              </a:rPr>
              <a:t>.”</a:t>
            </a:r>
            <a:r>
              <a:rPr lang="en-US" dirty="0"/>
              <a:t> </a:t>
            </a:r>
            <a:endParaRPr lang="en-US" dirty="0" smtClean="0"/>
          </a:p>
          <a:p>
            <a:pPr lvl="1"/>
            <a:r>
              <a:rPr lang="en-US" sz="1200" dirty="0" smtClean="0"/>
              <a:t>           http://www.bloomberg.com/news/articles/2010-08-06/japanese-stocks-fall-for-second-day-this-week-on-u-s-jobless-claims-yen</a:t>
            </a:r>
            <a:endParaRPr lang="en-US" sz="1200" dirty="0" smtClean="0">
              <a:solidFill>
                <a:schemeClr val="tx1"/>
              </a:solidFill>
            </a:endParaRPr>
          </a:p>
        </p:txBody>
      </p:sp>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506679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1002134"/>
          </a:xfrm>
        </p:spPr>
        <p:txBody>
          <a:bodyPr/>
          <a:lstStyle/>
          <a:p>
            <a:r>
              <a:rPr lang="en-US" sz="3600" dirty="0" err="1">
                <a:solidFill>
                  <a:srgbClr val="0064B1"/>
                </a:solidFill>
              </a:rPr>
              <a:t>FactWatcher</a:t>
            </a:r>
            <a:r>
              <a:rPr lang="en-US" sz="3600" dirty="0">
                <a:solidFill>
                  <a:srgbClr val="0064B1"/>
                </a:solidFill>
              </a:rPr>
              <a:t> Finds Three Types of Facts (and can be Extended)</a:t>
            </a:r>
          </a:p>
        </p:txBody>
      </p:sp>
      <p:sp>
        <p:nvSpPr>
          <p:cNvPr id="3" name="Text Placeholder 2"/>
          <p:cNvSpPr>
            <a:spLocks noGrp="1"/>
          </p:cNvSpPr>
          <p:nvPr>
            <p:ph type="body" sz="quarter" idx="10"/>
          </p:nvPr>
        </p:nvSpPr>
        <p:spPr>
          <a:xfrm>
            <a:off x="389435" y="1205999"/>
            <a:ext cx="8573589" cy="3017749"/>
          </a:xfrm>
        </p:spPr>
        <p:txBody>
          <a:bodyPr/>
          <a:lstStyle/>
          <a:p>
            <a:pPr lvl="1"/>
            <a:r>
              <a:rPr lang="en-US" sz="3200" dirty="0">
                <a:solidFill>
                  <a:srgbClr val="F58026"/>
                </a:solidFill>
              </a:rPr>
              <a:t>Examples from Real News Media</a:t>
            </a:r>
          </a:p>
          <a:p>
            <a:pPr lvl="1"/>
            <a:r>
              <a:rPr lang="en-US" sz="2800" dirty="0" smtClean="0">
                <a:solidFill>
                  <a:schemeClr val="accent5">
                    <a:lumMod val="75000"/>
                  </a:schemeClr>
                </a:solidFill>
              </a:rPr>
              <a:t>Situational facts, One-of-the-few </a:t>
            </a:r>
            <a:r>
              <a:rPr lang="en-US" sz="2800" dirty="0">
                <a:solidFill>
                  <a:schemeClr val="accent5">
                    <a:lumMod val="75000"/>
                  </a:schemeClr>
                </a:solidFill>
              </a:rPr>
              <a:t>o</a:t>
            </a:r>
            <a:r>
              <a:rPr lang="en-US" sz="2800" dirty="0" smtClean="0">
                <a:solidFill>
                  <a:schemeClr val="accent5">
                    <a:lumMod val="75000"/>
                  </a:schemeClr>
                </a:solidFill>
              </a:rPr>
              <a:t>bjects</a:t>
            </a:r>
            <a:endParaRPr lang="en-US" sz="2800" dirty="0">
              <a:solidFill>
                <a:schemeClr val="accent5">
                  <a:lumMod val="75000"/>
                </a:schemeClr>
              </a:solidFill>
            </a:endParaRPr>
          </a:p>
          <a:p>
            <a:pPr lvl="1"/>
            <a:endParaRPr lang="en-US" sz="2000" dirty="0" smtClean="0"/>
          </a:p>
          <a:p>
            <a:pPr marL="342900" lvl="1" indent="-342900">
              <a:buFont typeface="Courier New" panose="02070309020205020404" pitchFamily="49" charset="0"/>
              <a:buChar char="o"/>
            </a:pPr>
            <a:r>
              <a:rPr lang="en-US" sz="2000" dirty="0" smtClean="0"/>
              <a:t>“</a:t>
            </a:r>
            <a:r>
              <a:rPr lang="en-US" sz="2000" dirty="0"/>
              <a:t>Paul George had </a:t>
            </a:r>
            <a:r>
              <a:rPr lang="en-US" sz="2000" dirty="0">
                <a:solidFill>
                  <a:schemeClr val="accent6"/>
                </a:solidFill>
              </a:rPr>
              <a:t>21 points, 11 rebounds and 5 assists</a:t>
            </a:r>
            <a:r>
              <a:rPr lang="en-US" sz="2000" dirty="0"/>
              <a:t> to become the </a:t>
            </a:r>
            <a:r>
              <a:rPr lang="en-US" sz="2000" dirty="0">
                <a:solidFill>
                  <a:srgbClr val="83B800"/>
                </a:solidFill>
              </a:rPr>
              <a:t>first Pacers player</a:t>
            </a:r>
            <a:r>
              <a:rPr lang="en-US" sz="2000" dirty="0"/>
              <a:t> with a 20/10/5 (points/rebounds/assists) game </a:t>
            </a:r>
            <a:r>
              <a:rPr lang="en-US" sz="2000" dirty="0">
                <a:solidFill>
                  <a:srgbClr val="83B800"/>
                </a:solidFill>
              </a:rPr>
              <a:t>against the Bulls</a:t>
            </a:r>
            <a:r>
              <a:rPr lang="en-US" sz="2000" dirty="0"/>
              <a:t> </a:t>
            </a:r>
            <a:r>
              <a:rPr lang="en-US" sz="2000" dirty="0">
                <a:solidFill>
                  <a:srgbClr val="83B800"/>
                </a:solidFill>
              </a:rPr>
              <a:t>since </a:t>
            </a:r>
            <a:r>
              <a:rPr lang="en-US" sz="2000" dirty="0" err="1"/>
              <a:t>Detlef</a:t>
            </a:r>
            <a:r>
              <a:rPr lang="en-US" sz="2000" dirty="0"/>
              <a:t> Schrempf</a:t>
            </a:r>
            <a:r>
              <a:rPr lang="en-US" sz="2000" dirty="0">
                <a:solidFill>
                  <a:srgbClr val="83B800"/>
                </a:solidFill>
              </a:rPr>
              <a:t> </a:t>
            </a:r>
            <a:r>
              <a:rPr lang="en-US" sz="2000" dirty="0"/>
              <a:t>in </a:t>
            </a:r>
            <a:r>
              <a:rPr lang="en-US" sz="2000" dirty="0">
                <a:solidFill>
                  <a:srgbClr val="83B800"/>
                </a:solidFill>
              </a:rPr>
              <a:t>December 1992</a:t>
            </a:r>
            <a:r>
              <a:rPr lang="en-US" sz="2000" dirty="0" smtClean="0"/>
              <a:t>.”                                                                  </a:t>
            </a:r>
            <a:r>
              <a:rPr lang="en-US" sz="1200" dirty="0" smtClean="0"/>
              <a:t>http</a:t>
            </a:r>
            <a:r>
              <a:rPr lang="en-US" sz="1200" dirty="0"/>
              <a:t>://espn.go.com/espn/elias?date=20130205</a:t>
            </a:r>
          </a:p>
          <a:p>
            <a:pPr marL="342900" lvl="1" indent="-342900">
              <a:buFont typeface="Courier New" panose="02070309020205020404" pitchFamily="49" charset="0"/>
              <a:buChar char="o"/>
            </a:pPr>
            <a:endParaRPr lang="en-US" sz="2000" dirty="0" smtClean="0"/>
          </a:p>
          <a:p>
            <a:pPr marL="342900" lvl="1" indent="-342900">
              <a:buFont typeface="Courier New" panose="02070309020205020404" pitchFamily="49" charset="0"/>
              <a:buChar char="o"/>
            </a:pPr>
            <a:r>
              <a:rPr lang="en-US" sz="2000" dirty="0" smtClean="0"/>
              <a:t>“</a:t>
            </a:r>
            <a:r>
              <a:rPr lang="en-US" sz="2000" dirty="0"/>
              <a:t>The social world’s </a:t>
            </a:r>
            <a:r>
              <a:rPr lang="en-US" sz="2000" dirty="0">
                <a:solidFill>
                  <a:srgbClr val="83B800"/>
                </a:solidFill>
              </a:rPr>
              <a:t>most viral photo </a:t>
            </a:r>
            <a:r>
              <a:rPr lang="en-US" sz="2000" dirty="0"/>
              <a:t>ever generated </a:t>
            </a:r>
            <a:r>
              <a:rPr lang="en-US" sz="2000" dirty="0">
                <a:solidFill>
                  <a:schemeClr val="accent6"/>
                </a:solidFill>
              </a:rPr>
              <a:t>3.5 million likes, 170,000 comments and 460,000 shares</a:t>
            </a:r>
            <a:r>
              <a:rPr lang="en-US" sz="2000" dirty="0"/>
              <a:t> by Wednesday afternoon</a:t>
            </a:r>
            <a:r>
              <a:rPr lang="en-US" sz="2000" dirty="0" smtClean="0"/>
              <a:t>.”                                   </a:t>
            </a:r>
            <a:r>
              <a:rPr lang="en-US" sz="1200" dirty="0" smtClean="0"/>
              <a:t>http</a:t>
            </a:r>
            <a:r>
              <a:rPr lang="en-US" sz="1200" dirty="0"/>
              <a:t>://</a:t>
            </a:r>
            <a:r>
              <a:rPr lang="en-US" sz="1200" dirty="0" smtClean="0"/>
              <a:t>www.cnbc.com/id/49728455</a:t>
            </a:r>
          </a:p>
        </p:txBody>
      </p:sp>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2964952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57200" y="1654866"/>
            <a:ext cx="8229600" cy="1848677"/>
          </a:xfrm>
          <a:prstGeom prst="rect">
            <a:avLst/>
          </a:prstGeom>
        </p:spPr>
        <p:txBody>
          <a:bodyPr anchor="ctr"/>
          <a:lstStyle/>
          <a:p>
            <a:pPr algn="ctr" fontAlgn="auto">
              <a:spcBef>
                <a:spcPct val="0"/>
              </a:spcBef>
              <a:spcAft>
                <a:spcPts val="0"/>
              </a:spcAft>
              <a:defRPr/>
            </a:pPr>
            <a:r>
              <a:rPr lang="en-US" sz="3600" dirty="0">
                <a:solidFill>
                  <a:srgbClr val="F58026"/>
                </a:solidFill>
                <a:latin typeface="Garamond" panose="02020404030301010803" pitchFamily="18" charset="0"/>
                <a:ea typeface="+mj-ea"/>
                <a:cs typeface="+mj-cs"/>
              </a:rPr>
              <a:t>Demo</a:t>
            </a:r>
          </a:p>
          <a:p>
            <a:pPr algn="ctr" fontAlgn="auto">
              <a:spcBef>
                <a:spcPct val="0"/>
              </a:spcBef>
              <a:spcAft>
                <a:spcPts val="0"/>
              </a:spcAft>
              <a:defRPr/>
            </a:pPr>
            <a:r>
              <a:rPr lang="en-US" sz="3600" dirty="0" smtClean="0">
                <a:solidFill>
                  <a:srgbClr val="0064B1"/>
                </a:solidFill>
                <a:latin typeface="Garamond" panose="02020404030301010803" pitchFamily="18" charset="0"/>
                <a:ea typeface="+mj-ea"/>
                <a:cs typeface="+mj-cs"/>
              </a:rPr>
              <a:t>http</a:t>
            </a:r>
            <a:r>
              <a:rPr lang="en-US" sz="3600" dirty="0">
                <a:solidFill>
                  <a:srgbClr val="0064B1"/>
                </a:solidFill>
                <a:latin typeface="Garamond" panose="02020404030301010803" pitchFamily="18" charset="0"/>
                <a:ea typeface="+mj-ea"/>
                <a:cs typeface="+mj-cs"/>
              </a:rPr>
              <a:t>://</a:t>
            </a:r>
            <a:r>
              <a:rPr lang="en-US" sz="3600" dirty="0" smtClean="0">
                <a:solidFill>
                  <a:srgbClr val="0064B1"/>
                </a:solidFill>
                <a:latin typeface="Garamond" panose="02020404030301010803" pitchFamily="18" charset="0"/>
                <a:ea typeface="+mj-ea"/>
                <a:cs typeface="+mj-cs"/>
              </a:rPr>
              <a:t>idir.uta.edu/factwatcher/</a:t>
            </a:r>
            <a:endParaRPr lang="en-US" sz="3600" dirty="0">
              <a:solidFill>
                <a:srgbClr val="0064B1"/>
              </a:solidFill>
              <a:latin typeface="Garamond" panose="02020404030301010803" pitchFamily="18" charset="0"/>
              <a:ea typeface="+mj-ea"/>
              <a:cs typeface="+mj-cs"/>
            </a:endParaRPr>
          </a:p>
        </p:txBody>
      </p:sp>
      <p:sp>
        <p:nvSpPr>
          <p:cNvPr id="3" name="TextBox 2"/>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093957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smtClean="0">
                <a:solidFill>
                  <a:srgbClr val="0064B1"/>
                </a:solidFill>
                <a:latin typeface="Garamond" panose="02020404030301010803" pitchFamily="18" charset="0"/>
              </a:rPr>
              <a:t>Acknowledgment</a:t>
            </a:r>
            <a:endParaRPr lang="en-US" dirty="0">
              <a:solidFill>
                <a:srgbClr val="0064B1"/>
              </a:solidFill>
              <a:latin typeface="Garamond" panose="02020404030301010803" pitchFamily="18" charset="0"/>
            </a:endParaRPr>
          </a:p>
        </p:txBody>
      </p:sp>
      <p:sp>
        <p:nvSpPr>
          <p:cNvPr id="3" name="Text Placeholder 2"/>
          <p:cNvSpPr>
            <a:spLocks noGrp="1"/>
          </p:cNvSpPr>
          <p:nvPr>
            <p:ph type="body" sz="quarter" idx="10"/>
          </p:nvPr>
        </p:nvSpPr>
        <p:spPr>
          <a:xfrm>
            <a:off x="389436" y="950683"/>
            <a:ext cx="8363938" cy="447558"/>
          </a:xfrm>
        </p:spPr>
        <p:txBody>
          <a:bodyPr/>
          <a:lstStyle/>
          <a:p>
            <a:r>
              <a:rPr lang="en-US" dirty="0" smtClean="0">
                <a:solidFill>
                  <a:srgbClr val="F58026"/>
                </a:solidFill>
                <a:latin typeface="Garamond" panose="02020404030301010803" pitchFamily="18" charset="0"/>
              </a:rPr>
              <a:t>UTA Students</a:t>
            </a:r>
          </a:p>
        </p:txBody>
      </p:sp>
      <p:sp>
        <p:nvSpPr>
          <p:cNvPr id="5" name="Text Placeholder 2"/>
          <p:cNvSpPr txBox="1">
            <a:spLocks/>
          </p:cNvSpPr>
          <p:nvPr/>
        </p:nvSpPr>
        <p:spPr>
          <a:xfrm>
            <a:off x="392979" y="1442845"/>
            <a:ext cx="8363938" cy="1100301"/>
          </a:xfrm>
          <a:prstGeom prst="rect">
            <a:avLst/>
          </a:prstGeom>
        </p:spPr>
        <p:txBody>
          <a:bodyPr vert="horz" wrap="square" lIns="0" tIns="0" rIns="0" bIns="0" numCol="2"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buFont typeface="Courier New" panose="02070309020205020404" pitchFamily="49" charset="0"/>
              <a:buChar char="o"/>
            </a:pPr>
            <a:r>
              <a:rPr lang="en-US" sz="2000" dirty="0" err="1" smtClean="0">
                <a:solidFill>
                  <a:schemeClr val="tx1"/>
                </a:solidFill>
                <a:latin typeface="Garamond" panose="02020404030301010803" pitchFamily="18" charset="0"/>
              </a:rPr>
              <a:t>Naeemul</a:t>
            </a:r>
            <a:r>
              <a:rPr lang="en-US" sz="2000" dirty="0" smtClean="0">
                <a:solidFill>
                  <a:schemeClr val="tx1"/>
                </a:solidFill>
                <a:latin typeface="Garamond" panose="02020404030301010803" pitchFamily="18" charset="0"/>
              </a:rPr>
              <a:t>  Hassan</a:t>
            </a:r>
          </a:p>
          <a:p>
            <a:pPr marL="342900" indent="-342900">
              <a:buFont typeface="Courier New" panose="02070309020205020404" pitchFamily="49" charset="0"/>
              <a:buChar char="o"/>
            </a:pPr>
            <a:r>
              <a:rPr lang="en-US" sz="2000" dirty="0" err="1" smtClean="0">
                <a:solidFill>
                  <a:schemeClr val="tx1"/>
                </a:solidFill>
                <a:latin typeface="Garamond" panose="02020404030301010803" pitchFamily="18" charset="0"/>
              </a:rPr>
              <a:t>Afroza</a:t>
            </a:r>
            <a:r>
              <a:rPr lang="en-US" sz="2000" dirty="0" smtClean="0">
                <a:solidFill>
                  <a:schemeClr val="tx1"/>
                </a:solidFill>
                <a:latin typeface="Garamond" panose="02020404030301010803" pitchFamily="18" charset="0"/>
              </a:rPr>
              <a:t>  Sultana</a:t>
            </a:r>
          </a:p>
          <a:p>
            <a:pPr marL="342900" indent="-342900">
              <a:buFont typeface="Courier New" panose="02070309020205020404" pitchFamily="49" charset="0"/>
              <a:buChar char="o"/>
            </a:pPr>
            <a:r>
              <a:rPr lang="en-US" sz="2000" dirty="0" smtClean="0">
                <a:solidFill>
                  <a:schemeClr val="tx1"/>
                </a:solidFill>
                <a:latin typeface="Garamond" panose="02020404030301010803" pitchFamily="18" charset="0"/>
              </a:rPr>
              <a:t>Gensheng  Zhang</a:t>
            </a:r>
          </a:p>
          <a:p>
            <a:pPr marL="342900" indent="-342900">
              <a:buFont typeface="Courier New" panose="02070309020205020404" pitchFamily="49" charset="0"/>
              <a:buChar char="o"/>
            </a:pPr>
            <a:r>
              <a:rPr lang="en-US" sz="2000" dirty="0" smtClean="0">
                <a:solidFill>
                  <a:schemeClr val="tx1"/>
                </a:solidFill>
                <a:latin typeface="Garamond" panose="02020404030301010803" pitchFamily="18" charset="0"/>
              </a:rPr>
              <a:t>Joseph  Minumol</a:t>
            </a:r>
          </a:p>
          <a:p>
            <a:pPr marL="342900" indent="-342900">
              <a:buFont typeface="Courier New" panose="02070309020205020404" pitchFamily="49" charset="0"/>
              <a:buChar char="o"/>
            </a:pPr>
            <a:r>
              <a:rPr lang="en-US" sz="2000" dirty="0" smtClean="0">
                <a:solidFill>
                  <a:schemeClr val="tx1"/>
                </a:solidFill>
                <a:latin typeface="Garamond" panose="02020404030301010803" pitchFamily="18" charset="0"/>
              </a:rPr>
              <a:t>Fatma Dogan</a:t>
            </a:r>
          </a:p>
          <a:p>
            <a:endParaRPr lang="en-US" sz="2000" dirty="0" smtClean="0">
              <a:solidFill>
                <a:schemeClr val="tx1"/>
              </a:solidFill>
              <a:latin typeface="Garamond" panose="02020404030301010803" pitchFamily="18" charset="0"/>
            </a:endParaRPr>
          </a:p>
        </p:txBody>
      </p:sp>
      <p:sp>
        <p:nvSpPr>
          <p:cNvPr id="7" name="Text Placeholder 2"/>
          <p:cNvSpPr txBox="1">
            <a:spLocks/>
          </p:cNvSpPr>
          <p:nvPr/>
        </p:nvSpPr>
        <p:spPr>
          <a:xfrm>
            <a:off x="392979" y="2530471"/>
            <a:ext cx="8363938" cy="443198"/>
          </a:xfrm>
          <a:prstGeom prst="rect">
            <a:avLst/>
          </a:prstGeom>
        </p:spPr>
        <p:txBody>
          <a:bodyPr vert="horz" wrap="square" lIns="0" tIns="0" rIns="0" bIns="0"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smtClean="0">
                <a:solidFill>
                  <a:srgbClr val="F58026"/>
                </a:solidFill>
                <a:latin typeface="Garamond" panose="02020404030301010803" pitchFamily="18" charset="0"/>
              </a:rPr>
              <a:t>Collaborators</a:t>
            </a:r>
          </a:p>
        </p:txBody>
      </p:sp>
      <p:sp>
        <p:nvSpPr>
          <p:cNvPr id="9" name="Text Placeholder 2"/>
          <p:cNvSpPr txBox="1">
            <a:spLocks/>
          </p:cNvSpPr>
          <p:nvPr/>
        </p:nvSpPr>
        <p:spPr>
          <a:xfrm>
            <a:off x="392979" y="3039532"/>
            <a:ext cx="8363938" cy="1833835"/>
          </a:xfrm>
          <a:prstGeom prst="rect">
            <a:avLst/>
          </a:prstGeom>
        </p:spPr>
        <p:txBody>
          <a:bodyPr vert="horz" wrap="square" lIns="0" tIns="0" rIns="0" bIns="0" numCol="2"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buFont typeface="Courier New" panose="02070309020205020404" pitchFamily="49" charset="0"/>
              <a:buChar char="o"/>
            </a:pPr>
            <a:r>
              <a:rPr lang="en-US" sz="2000" dirty="0">
                <a:solidFill>
                  <a:schemeClr val="tx1"/>
                </a:solidFill>
                <a:latin typeface="Garamond" panose="02020404030301010803" pitchFamily="18" charset="0"/>
              </a:rPr>
              <a:t>Bill  Adair (Duke</a:t>
            </a:r>
            <a:r>
              <a:rPr lang="en-US" sz="2000" dirty="0" smtClean="0">
                <a:solidFill>
                  <a:schemeClr val="tx1"/>
                </a:solidFill>
                <a:latin typeface="Garamond" panose="02020404030301010803" pitchFamily="18" charset="0"/>
              </a:rPr>
              <a:t>)</a:t>
            </a:r>
          </a:p>
          <a:p>
            <a:pPr marL="342900" indent="-342900">
              <a:buFont typeface="Courier New" panose="02070309020205020404" pitchFamily="49" charset="0"/>
              <a:buChar char="o"/>
            </a:pPr>
            <a:r>
              <a:rPr lang="en-US" sz="2000" dirty="0">
                <a:solidFill>
                  <a:schemeClr val="tx1"/>
                </a:solidFill>
                <a:latin typeface="Garamond" panose="02020404030301010803" pitchFamily="18" charset="0"/>
              </a:rPr>
              <a:t>Pankaj  Agarwal (Duke) </a:t>
            </a:r>
            <a:endParaRPr lang="en-US" sz="2000" dirty="0" smtClean="0">
              <a:solidFill>
                <a:schemeClr val="tx1"/>
              </a:solidFill>
              <a:latin typeface="Garamond" panose="02020404030301010803" pitchFamily="18" charset="0"/>
            </a:endParaRPr>
          </a:p>
          <a:p>
            <a:pPr marL="342900" indent="-342900">
              <a:buFont typeface="Courier New" panose="02070309020205020404" pitchFamily="49" charset="0"/>
              <a:buChar char="o"/>
            </a:pPr>
            <a:r>
              <a:rPr lang="en-US" sz="2000" dirty="0" smtClean="0">
                <a:solidFill>
                  <a:schemeClr val="tx1"/>
                </a:solidFill>
                <a:latin typeface="Garamond" panose="02020404030301010803" pitchFamily="18" charset="0"/>
              </a:rPr>
              <a:t>Sarah Cohen (Columbia)</a:t>
            </a:r>
          </a:p>
          <a:p>
            <a:pPr marL="342900" indent="-342900">
              <a:buFont typeface="Courier New" panose="02070309020205020404" pitchFamily="49" charset="0"/>
              <a:buChar char="o"/>
            </a:pPr>
            <a:r>
              <a:rPr lang="en-US" sz="2000" dirty="0" smtClean="0">
                <a:solidFill>
                  <a:schemeClr val="tx1"/>
                </a:solidFill>
                <a:latin typeface="Garamond" panose="02020404030301010803" pitchFamily="18" charset="0"/>
              </a:rPr>
              <a:t>James  </a:t>
            </a:r>
            <a:r>
              <a:rPr lang="en-US" sz="2000" dirty="0">
                <a:solidFill>
                  <a:schemeClr val="tx1"/>
                </a:solidFill>
                <a:latin typeface="Garamond" panose="02020404030301010803" pitchFamily="18" charset="0"/>
              </a:rPr>
              <a:t>Hamilton (Stanford) </a:t>
            </a:r>
            <a:endParaRPr lang="en-US" sz="2000" dirty="0" smtClean="0">
              <a:solidFill>
                <a:schemeClr val="tx1"/>
              </a:solidFill>
              <a:latin typeface="Garamond" panose="02020404030301010803" pitchFamily="18" charset="0"/>
            </a:endParaRPr>
          </a:p>
          <a:p>
            <a:pPr marL="342900" indent="-342900">
              <a:buFont typeface="Courier New" panose="02070309020205020404" pitchFamily="49" charset="0"/>
              <a:buChar char="o"/>
            </a:pPr>
            <a:r>
              <a:rPr lang="en-US" sz="2000" dirty="0">
                <a:solidFill>
                  <a:schemeClr val="tx1"/>
                </a:solidFill>
                <a:latin typeface="Garamond" panose="02020404030301010803" pitchFamily="18" charset="0"/>
              </a:rPr>
              <a:t>Ping  Luo (Chinese Academy of Sciences</a:t>
            </a:r>
            <a:r>
              <a:rPr lang="en-US" sz="2000" dirty="0" smtClean="0">
                <a:solidFill>
                  <a:schemeClr val="tx1"/>
                </a:solidFill>
                <a:latin typeface="Garamond" panose="02020404030301010803" pitchFamily="18" charset="0"/>
              </a:rPr>
              <a:t>)</a:t>
            </a:r>
          </a:p>
          <a:p>
            <a:pPr marL="342900" indent="-342900">
              <a:buFont typeface="Courier New" panose="02070309020205020404" pitchFamily="49" charset="0"/>
              <a:buChar char="o"/>
            </a:pPr>
            <a:r>
              <a:rPr lang="en-US" sz="2000" dirty="0">
                <a:solidFill>
                  <a:schemeClr val="tx1"/>
                </a:solidFill>
                <a:latin typeface="Garamond" panose="02020404030301010803" pitchFamily="18" charset="0"/>
              </a:rPr>
              <a:t>Mark  Tremayne (</a:t>
            </a:r>
            <a:r>
              <a:rPr lang="en-US" sz="2000" dirty="0" smtClean="0">
                <a:solidFill>
                  <a:schemeClr val="tx1"/>
                </a:solidFill>
                <a:latin typeface="Garamond" panose="02020404030301010803" pitchFamily="18" charset="0"/>
              </a:rPr>
              <a:t>UTA)</a:t>
            </a:r>
          </a:p>
          <a:p>
            <a:pPr marL="342900" indent="-342900">
              <a:buFont typeface="Courier New" panose="02070309020205020404" pitchFamily="49" charset="0"/>
              <a:buChar char="o"/>
            </a:pPr>
            <a:r>
              <a:rPr lang="en-US" sz="2000" dirty="0" smtClean="0">
                <a:solidFill>
                  <a:schemeClr val="tx1"/>
                </a:solidFill>
                <a:latin typeface="Garamond" panose="02020404030301010803" pitchFamily="18" charset="0"/>
              </a:rPr>
              <a:t>Min  Wang (Google Research)</a:t>
            </a:r>
          </a:p>
          <a:p>
            <a:pPr marL="342900" indent="-342900">
              <a:buFont typeface="Courier New" panose="02070309020205020404" pitchFamily="49" charset="0"/>
              <a:buChar char="o"/>
            </a:pPr>
            <a:r>
              <a:rPr lang="en-US" sz="2000" dirty="0" smtClean="0">
                <a:solidFill>
                  <a:schemeClr val="tx1"/>
                </a:solidFill>
                <a:latin typeface="Garamond" panose="02020404030301010803" pitchFamily="18" charset="0"/>
              </a:rPr>
              <a:t>Jun  </a:t>
            </a:r>
            <a:r>
              <a:rPr lang="en-US" sz="2000" dirty="0">
                <a:solidFill>
                  <a:schemeClr val="tx1"/>
                </a:solidFill>
                <a:latin typeface="Garamond" panose="02020404030301010803" pitchFamily="18" charset="0"/>
              </a:rPr>
              <a:t>Yang (Duke)</a:t>
            </a:r>
          </a:p>
          <a:p>
            <a:pPr marL="342900" indent="-342900">
              <a:buFont typeface="Courier New" panose="02070309020205020404" pitchFamily="49" charset="0"/>
              <a:buChar char="o"/>
            </a:pPr>
            <a:r>
              <a:rPr lang="en-US" sz="2000" dirty="0">
                <a:solidFill>
                  <a:schemeClr val="tx1"/>
                </a:solidFill>
                <a:latin typeface="Garamond" panose="02020404030301010803" pitchFamily="18" charset="0"/>
              </a:rPr>
              <a:t>Cong Yu (Google Research)</a:t>
            </a:r>
          </a:p>
          <a:p>
            <a:pPr marL="342900" indent="-342900">
              <a:buFont typeface="Courier New" panose="02070309020205020404" pitchFamily="49" charset="0"/>
              <a:buChar char="o"/>
            </a:pPr>
            <a:endParaRPr lang="en-US" sz="2000" dirty="0">
              <a:solidFill>
                <a:schemeClr val="tx1"/>
              </a:solidFill>
              <a:latin typeface="Garamond" panose="02020404030301010803" pitchFamily="18" charset="0"/>
            </a:endParaRPr>
          </a:p>
        </p:txBody>
      </p:sp>
      <p:sp>
        <p:nvSpPr>
          <p:cNvPr id="8" name="TextBox 7"/>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545640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smtClean="0">
                <a:solidFill>
                  <a:srgbClr val="0064B1"/>
                </a:solidFill>
                <a:latin typeface="Garamond" panose="02020404030301010803" pitchFamily="18" charset="0"/>
              </a:rPr>
              <a:t>Acknowledgment</a:t>
            </a:r>
            <a:endParaRPr lang="en-US" dirty="0">
              <a:solidFill>
                <a:srgbClr val="0064B1"/>
              </a:solidFill>
              <a:latin typeface="Garamond" panose="02020404030301010803" pitchFamily="18" charset="0"/>
            </a:endParaRPr>
          </a:p>
        </p:txBody>
      </p:sp>
      <p:sp>
        <p:nvSpPr>
          <p:cNvPr id="3" name="Text Placeholder 2"/>
          <p:cNvSpPr>
            <a:spLocks noGrp="1"/>
          </p:cNvSpPr>
          <p:nvPr>
            <p:ph type="body" sz="quarter" idx="10"/>
          </p:nvPr>
        </p:nvSpPr>
        <p:spPr>
          <a:xfrm>
            <a:off x="389436" y="1085850"/>
            <a:ext cx="8363938" cy="559449"/>
          </a:xfrm>
        </p:spPr>
        <p:txBody>
          <a:bodyPr/>
          <a:lstStyle/>
          <a:p>
            <a:r>
              <a:rPr lang="en-US" sz="4000" dirty="0" smtClean="0">
                <a:solidFill>
                  <a:srgbClr val="F58026"/>
                </a:solidFill>
                <a:latin typeface="Garamond" panose="02020404030301010803" pitchFamily="18" charset="0"/>
              </a:rPr>
              <a:t>Funding sponsors</a:t>
            </a:r>
            <a:endParaRPr lang="en-US" sz="4000" dirty="0">
              <a:solidFill>
                <a:srgbClr val="F58026"/>
              </a:solidFill>
              <a:latin typeface="Garamond" panose="02020404030301010803" pitchFamily="18" charset="0"/>
            </a:endParaRPr>
          </a:p>
        </p:txBody>
      </p:sp>
      <p:sp>
        <p:nvSpPr>
          <p:cNvPr id="6" name="Rectangle 5"/>
          <p:cNvSpPr/>
          <p:nvPr/>
        </p:nvSpPr>
        <p:spPr>
          <a:xfrm>
            <a:off x="381664" y="2835634"/>
            <a:ext cx="8348869" cy="1938992"/>
          </a:xfrm>
          <a:prstGeom prst="rect">
            <a:avLst/>
          </a:prstGeom>
        </p:spPr>
        <p:txBody>
          <a:bodyPr wrap="square">
            <a:spAutoFit/>
          </a:bodyPr>
          <a:lstStyle/>
          <a:p>
            <a:r>
              <a:rPr lang="en-US" sz="2000" b="1" dirty="0">
                <a:latin typeface="Garamond" panose="02020404030301010803" pitchFamily="18" charset="0"/>
              </a:rPr>
              <a:t>Disclaimer</a:t>
            </a:r>
            <a:r>
              <a:rPr lang="en-US" sz="2000" dirty="0">
                <a:latin typeface="Garamond" panose="02020404030301010803" pitchFamily="18" charset="0"/>
              </a:rPr>
              <a:t>: This material is based upon work partially supported by the National Science Foundation Grants </a:t>
            </a:r>
            <a:r>
              <a:rPr lang="en-US" sz="2000" dirty="0" smtClean="0">
                <a:latin typeface="Garamond" panose="02020404030301010803" pitchFamily="18" charset="0"/>
              </a:rPr>
              <a:t>1018865, 1117369 and 1408928</a:t>
            </a:r>
            <a:r>
              <a:rPr lang="en-US" sz="2000" dirty="0">
                <a:latin typeface="Garamond" panose="02020404030301010803" pitchFamily="18" charset="0"/>
              </a:rPr>
              <a:t>, 2011 and 2012 HP Labs Innovation Research Awards, and the National Natural Science Foundation of China Grant 61370019. Any opinions, findings, and conclusions or recommendations expressed in this material are those of the author(s) and do not necessarily reflect the views of the funding agencies.</a:t>
            </a:r>
          </a:p>
        </p:txBody>
      </p:sp>
      <p:pic>
        <p:nvPicPr>
          <p:cNvPr id="1043" name="Picture 19" descr="HP Labs.pn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4485" y="1928067"/>
            <a:ext cx="1714500" cy="51435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NSFC tr.pn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0345" y="1653033"/>
            <a:ext cx="1428750" cy="1064419"/>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UTA Logo.png">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30456" y="1913780"/>
            <a:ext cx="2286000" cy="54292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NSF.png">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4375" y="1649461"/>
            <a:ext cx="1428750" cy="10715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397482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smtClean="0">
                <a:solidFill>
                  <a:srgbClr val="0064B1"/>
                </a:solidFill>
                <a:latin typeface="Garamond" panose="02020404030301010803" pitchFamily="18" charset="0"/>
              </a:rPr>
              <a:t>Thank You!  Questions?</a:t>
            </a:r>
            <a:endParaRPr lang="en-US" dirty="0">
              <a:solidFill>
                <a:srgbClr val="0064B1"/>
              </a:solidFill>
              <a:latin typeface="Garamond" panose="02020404030301010803" pitchFamily="18" charset="0"/>
            </a:endParaRPr>
          </a:p>
        </p:txBody>
      </p:sp>
      <p:sp>
        <p:nvSpPr>
          <p:cNvPr id="3" name="Text Placeholder 2"/>
          <p:cNvSpPr>
            <a:spLocks noGrp="1"/>
          </p:cNvSpPr>
          <p:nvPr>
            <p:ph type="body" sz="quarter" idx="10"/>
          </p:nvPr>
        </p:nvSpPr>
        <p:spPr>
          <a:xfrm>
            <a:off x="389436" y="1085850"/>
            <a:ext cx="8363938" cy="3772828"/>
          </a:xfrm>
        </p:spPr>
        <p:txBody>
          <a:bodyPr/>
          <a:lstStyle/>
          <a:p>
            <a:r>
              <a:rPr lang="en-US" sz="4000" dirty="0" smtClean="0">
                <a:solidFill>
                  <a:srgbClr val="F58026"/>
                </a:solidFill>
                <a:latin typeface="Garamond" panose="02020404030301010803" pitchFamily="18" charset="0"/>
              </a:rPr>
              <a:t>http://ranger.uta.edu/~cli</a:t>
            </a:r>
            <a:endParaRPr lang="en-US" sz="4000" dirty="0">
              <a:solidFill>
                <a:srgbClr val="F58026"/>
              </a:solidFill>
              <a:latin typeface="Garamond" panose="02020404030301010803" pitchFamily="18" charset="0"/>
            </a:endParaRPr>
          </a:p>
          <a:p>
            <a:r>
              <a:rPr lang="en-US" sz="4000" dirty="0">
                <a:solidFill>
                  <a:srgbClr val="F58026"/>
                </a:solidFill>
                <a:latin typeface="Garamond" panose="02020404030301010803" pitchFamily="18" charset="0"/>
              </a:rPr>
              <a:t>http</a:t>
            </a:r>
            <a:r>
              <a:rPr lang="en-US" sz="4000" dirty="0" smtClean="0">
                <a:solidFill>
                  <a:srgbClr val="F58026"/>
                </a:solidFill>
                <a:latin typeface="Garamond" panose="02020404030301010803" pitchFamily="18" charset="0"/>
              </a:rPr>
              <a:t>://idir.uta.edu</a:t>
            </a:r>
          </a:p>
          <a:p>
            <a:r>
              <a:rPr lang="en-US" sz="4000" dirty="0" smtClean="0">
                <a:solidFill>
                  <a:srgbClr val="F58026"/>
                </a:solidFill>
                <a:latin typeface="Garamond" panose="02020404030301010803" pitchFamily="18" charset="0"/>
              </a:rPr>
              <a:t>cli@uta.edu</a:t>
            </a:r>
          </a:p>
          <a:p>
            <a:endParaRPr lang="en-US" sz="4000" dirty="0" smtClean="0">
              <a:solidFill>
                <a:srgbClr val="F58026"/>
              </a:solidFill>
              <a:latin typeface="Garamond" panose="02020404030301010803" pitchFamily="18" charset="0"/>
            </a:endParaRPr>
          </a:p>
          <a:p>
            <a:r>
              <a:rPr lang="en-US" sz="4000" dirty="0" smtClean="0">
                <a:solidFill>
                  <a:srgbClr val="F58026"/>
                </a:solidFill>
                <a:latin typeface="Garamond" panose="02020404030301010803" pitchFamily="18" charset="0"/>
              </a:rPr>
              <a:t>Please help us label the data</a:t>
            </a:r>
          </a:p>
          <a:p>
            <a:r>
              <a:rPr lang="en-US" sz="4000" dirty="0">
                <a:solidFill>
                  <a:srgbClr val="F58026"/>
                </a:solidFill>
              </a:rPr>
              <a:t>http://</a:t>
            </a:r>
            <a:r>
              <a:rPr lang="en-US" sz="4000" dirty="0" smtClean="0">
                <a:solidFill>
                  <a:srgbClr val="F58026"/>
                </a:solidFill>
              </a:rPr>
              <a:t>bit.ly/claimbusters</a:t>
            </a:r>
            <a:endParaRPr lang="en-US" sz="4000" dirty="0">
              <a:solidFill>
                <a:srgbClr val="F58026"/>
              </a:solidFill>
              <a:latin typeface="Garamond" panose="02020404030301010803" pitchFamily="18" charset="0"/>
            </a:endParaRPr>
          </a:p>
        </p:txBody>
      </p:sp>
      <p:pic>
        <p:nvPicPr>
          <p:cNvPr id="4" name="Picture 3" descr="C:\Users\tremayne\Downloads\qrcode.28953934.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57677" y="1607141"/>
            <a:ext cx="2743200" cy="2429157"/>
          </a:xfrm>
          <a:prstGeom prst="rect">
            <a:avLst/>
          </a:prstGeom>
          <a:noFill/>
          <a:ln w="9525">
            <a:noFill/>
            <a:miter lim="800000"/>
            <a:headEnd/>
            <a:tailEnd/>
          </a:ln>
        </p:spPr>
      </p:pic>
      <p:sp>
        <p:nvSpPr>
          <p:cNvPr id="5" name="TextBox 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8541454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15425"/>
          </a:xfrm>
        </p:spPr>
        <p:txBody>
          <a:bodyPr/>
          <a:lstStyle/>
          <a:p>
            <a:r>
              <a:rPr lang="en-US" sz="4400" dirty="0" smtClean="0"/>
              <a:t>Our Computational Journalism Project</a:t>
            </a:r>
            <a:endParaRPr lang="en-US" sz="4400" dirty="0"/>
          </a:p>
        </p:txBody>
      </p:sp>
      <p:sp>
        <p:nvSpPr>
          <p:cNvPr id="3" name="Text Placeholder 2"/>
          <p:cNvSpPr>
            <a:spLocks noGrp="1"/>
          </p:cNvSpPr>
          <p:nvPr>
            <p:ph type="body" sz="quarter" idx="10"/>
          </p:nvPr>
        </p:nvSpPr>
        <p:spPr>
          <a:xfrm>
            <a:off x="389436" y="1198909"/>
            <a:ext cx="8183064" cy="2599366"/>
          </a:xfrm>
        </p:spPr>
        <p:txBody>
          <a:bodyPr/>
          <a:lstStyle/>
          <a:p>
            <a:r>
              <a:rPr lang="en-US" sz="2400" dirty="0" smtClean="0">
                <a:solidFill>
                  <a:schemeClr val="tx1"/>
                </a:solidFill>
              </a:rPr>
              <a:t>Started in 2010. Collaborative project with Duke, Google Research, HP Labs, Stanford </a:t>
            </a:r>
          </a:p>
          <a:p>
            <a:pPr marL="457200" indent="-457200">
              <a:buFont typeface="Courier New" panose="02070309020205020404" pitchFamily="49" charset="0"/>
              <a:buChar char="o"/>
            </a:pPr>
            <a:endParaRPr lang="en-US" sz="2400" dirty="0" smtClean="0">
              <a:solidFill>
                <a:schemeClr val="tx1"/>
              </a:solidFill>
            </a:endParaRPr>
          </a:p>
          <a:p>
            <a:pPr marL="457200" indent="-457200">
              <a:buFont typeface="Courier New" panose="02070309020205020404" pitchFamily="49" charset="0"/>
              <a:buChar char="o"/>
            </a:pPr>
            <a:r>
              <a:rPr lang="en-US" sz="2400" dirty="0" smtClean="0">
                <a:solidFill>
                  <a:srgbClr val="F58026"/>
                </a:solidFill>
              </a:rPr>
              <a:t>Story finding</a:t>
            </a:r>
            <a:r>
              <a:rPr lang="en-US" sz="2400" dirty="0" smtClean="0">
                <a:solidFill>
                  <a:schemeClr val="tx1"/>
                </a:solidFill>
              </a:rPr>
              <a:t>: </a:t>
            </a:r>
            <a:r>
              <a:rPr lang="en-US" sz="2400" dirty="0">
                <a:solidFill>
                  <a:schemeClr val="tx1"/>
                </a:solidFill>
              </a:rPr>
              <a:t>f</a:t>
            </a:r>
            <a:r>
              <a:rPr lang="en-US" sz="2400" dirty="0" smtClean="0">
                <a:solidFill>
                  <a:schemeClr val="tx1"/>
                </a:solidFill>
              </a:rPr>
              <a:t>inding and monitoring number-based facts pertinent to real-world events. The facts are leads to news stories.</a:t>
            </a:r>
          </a:p>
          <a:p>
            <a:pPr marL="457200" indent="-457200">
              <a:buFont typeface="Courier New" panose="02070309020205020404" pitchFamily="49" charset="0"/>
              <a:buChar char="o"/>
            </a:pPr>
            <a:r>
              <a:rPr lang="en-US" sz="2400" dirty="0" smtClean="0"/>
              <a:t>Fact checking</a:t>
            </a:r>
            <a:r>
              <a:rPr lang="en-US" sz="2400" dirty="0" smtClean="0">
                <a:solidFill>
                  <a:schemeClr val="tx1"/>
                </a:solidFill>
              </a:rPr>
              <a:t>: discovering and checking factual claims in political discourses, social media, and news.</a:t>
            </a:r>
          </a:p>
        </p:txBody>
      </p:sp>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744984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58026"/>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44916" y="1367150"/>
            <a:ext cx="8560544" cy="839269"/>
          </a:xfrm>
        </p:spPr>
        <p:txBody>
          <a:bodyPr/>
          <a:lstStyle/>
          <a:p>
            <a:pPr algn="ctr"/>
            <a:r>
              <a:rPr lang="en-US" sz="6000" b="1" dirty="0" smtClean="0">
                <a:solidFill>
                  <a:srgbClr val="0064B1"/>
                </a:solidFill>
                <a:latin typeface="Garamond" panose="02020404030301010803" pitchFamily="18" charset="0"/>
              </a:rPr>
              <a:t>Other IDIR Projects</a:t>
            </a:r>
            <a:endParaRPr lang="en-US" sz="6000" b="1" spc="-300" dirty="0">
              <a:latin typeface="Garamond" panose="02020404030301010803" pitchFamily="18" charset="0"/>
            </a:endParaRPr>
          </a:p>
        </p:txBody>
      </p:sp>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871399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txBox="1">
            <a:spLocks/>
          </p:cNvSpPr>
          <p:nvPr/>
        </p:nvSpPr>
        <p:spPr>
          <a:xfrm>
            <a:off x="1041621" y="1367150"/>
            <a:ext cx="7116417" cy="2062103"/>
          </a:xfrm>
          <a:prstGeom prst="rect">
            <a:avLst/>
          </a:prstGeom>
        </p:spPr>
        <p:txBody>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sz="6000" b="1" dirty="0" err="1" smtClean="0">
                <a:solidFill>
                  <a:srgbClr val="0064B1"/>
                </a:solidFill>
              </a:rPr>
              <a:t>CrowdConsensus</a:t>
            </a:r>
            <a:endParaRPr lang="en-US" sz="6000" b="1" dirty="0">
              <a:solidFill>
                <a:srgbClr val="0064B1"/>
              </a:solidFill>
            </a:endParaRPr>
          </a:p>
          <a:p>
            <a:pPr marL="0" indent="0" algn="ctr">
              <a:buNone/>
            </a:pPr>
            <a:r>
              <a:rPr lang="en-US" sz="2800" b="1" dirty="0" smtClean="0">
                <a:solidFill>
                  <a:schemeClr val="tx1"/>
                </a:solidFill>
              </a:rPr>
              <a:t>Team/organization </a:t>
            </a:r>
            <a:r>
              <a:rPr lang="en-US" sz="2800" b="1" dirty="0">
                <a:solidFill>
                  <a:schemeClr val="tx1"/>
                </a:solidFill>
              </a:rPr>
              <a:t>decision making and event organizer</a:t>
            </a:r>
          </a:p>
          <a:p>
            <a:pPr marL="0" indent="0" algn="ctr">
              <a:buNone/>
            </a:pPr>
            <a:endParaRPr lang="en-US" sz="2800" b="1" dirty="0">
              <a:solidFill>
                <a:schemeClr val="tx1"/>
              </a:solidFill>
            </a:endParaRPr>
          </a:p>
        </p:txBody>
      </p:sp>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838627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81698"/>
          </a:xfrm>
        </p:spPr>
        <p:txBody>
          <a:bodyPr/>
          <a:lstStyle/>
          <a:p>
            <a:r>
              <a:rPr lang="en-US" sz="4200" dirty="0" smtClean="0">
                <a:solidFill>
                  <a:srgbClr val="0064B1"/>
                </a:solidFill>
              </a:rPr>
              <a:t>Humans’ Obsession: Comparing Things</a:t>
            </a:r>
            <a:endParaRPr lang="en-US" sz="4200" dirty="0">
              <a:solidFill>
                <a:srgbClr val="0064B1"/>
              </a:solidFill>
            </a:endParaRPr>
          </a:p>
        </p:txBody>
      </p:sp>
      <p:sp>
        <p:nvSpPr>
          <p:cNvPr id="3" name="Text Placeholder 2"/>
          <p:cNvSpPr>
            <a:spLocks noGrp="1"/>
          </p:cNvSpPr>
          <p:nvPr>
            <p:ph type="body" sz="quarter" idx="10"/>
          </p:nvPr>
        </p:nvSpPr>
        <p:spPr>
          <a:xfrm>
            <a:off x="389436" y="1006338"/>
            <a:ext cx="6239510" cy="3406061"/>
          </a:xfrm>
        </p:spPr>
        <p:txBody>
          <a:bodyPr/>
          <a:lstStyle/>
          <a:p>
            <a:r>
              <a:rPr lang="en-US" sz="4000" dirty="0" smtClean="0">
                <a:solidFill>
                  <a:srgbClr val="F58026"/>
                </a:solidFill>
              </a:rPr>
              <a:t>Who is the better footballer? </a:t>
            </a:r>
          </a:p>
          <a:p>
            <a:endParaRPr lang="en-US" sz="4000" dirty="0" smtClean="0">
              <a:solidFill>
                <a:srgbClr val="F58026"/>
              </a:solidFill>
            </a:endParaRPr>
          </a:p>
          <a:p>
            <a:endParaRPr lang="en-US" sz="4000" dirty="0" smtClean="0">
              <a:solidFill>
                <a:srgbClr val="F58026"/>
              </a:solidFill>
            </a:endParaRPr>
          </a:p>
          <a:p>
            <a:r>
              <a:rPr lang="en-US" sz="4000" dirty="0" smtClean="0">
                <a:solidFill>
                  <a:srgbClr val="F58026"/>
                </a:solidFill>
              </a:rPr>
              <a:t>Which is the better company to work for? </a:t>
            </a:r>
          </a:p>
          <a:p>
            <a:pPr lvl="1"/>
            <a:endParaRPr lang="en-US" sz="2000" dirty="0" smtClean="0">
              <a:solidFill>
                <a:schemeClr val="tx1"/>
              </a:solidFill>
              <a:latin typeface="Segoe UI Light" pitchFamily="34" charset="0"/>
            </a:endParaRPr>
          </a:p>
        </p:txBody>
      </p:sp>
      <p:pic>
        <p:nvPicPr>
          <p:cNvPr id="5" name="Picture 12" descr="https://encrypted-tbn1.gstatic.com/images?q=tbn:ANd9GcRYXWDCAxuMtRE2J17UTdzMaGm75WlK4DSRS-mwa6_riIydGcnityoJ9Zz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1259" y="3389128"/>
            <a:ext cx="906066" cy="6795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https://encrypted-tbn2.gstatic.com/images?q=tbn:ANd9GcQ0GeGJNzep8dFpsCXdnW1y3okKXdygxkMsvcH3fVaQ-EHk6hjyQC8g1Ia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6741" y="3370848"/>
            <a:ext cx="948612" cy="71611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portige.com/wp-content/uploads/2012/05/Messi-vs-Ronaldo-e133832547113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8568" y="720974"/>
            <a:ext cx="1797916" cy="17547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628945" y="2582883"/>
            <a:ext cx="2367508" cy="276999"/>
          </a:xfrm>
          <a:prstGeom prst="rect">
            <a:avLst/>
          </a:prstGeom>
        </p:spPr>
        <p:txBody>
          <a:bodyPr wrap="none">
            <a:spAutoFit/>
          </a:bodyPr>
          <a:lstStyle/>
          <a:p>
            <a:r>
              <a:rPr lang="en-US" sz="1200" dirty="0"/>
              <a:t>http://visual.ly/messi-vs-ronaldo</a:t>
            </a:r>
          </a:p>
        </p:txBody>
      </p:sp>
      <p:sp>
        <p:nvSpPr>
          <p:cNvPr id="8" name="TextBox 7"/>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156194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smtClean="0">
                <a:solidFill>
                  <a:srgbClr val="0064B1"/>
                </a:solidFill>
              </a:rPr>
              <a:t>Facebook-Google Showdown</a:t>
            </a:r>
            <a:endParaRPr lang="en-US" dirty="0">
              <a:solidFill>
                <a:srgbClr val="0064B1"/>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983" y="760344"/>
            <a:ext cx="4321098" cy="40477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274980" y="4825631"/>
            <a:ext cx="6463747" cy="307777"/>
          </a:xfrm>
          <a:prstGeom prst="rect">
            <a:avLst/>
          </a:prstGeom>
        </p:spPr>
        <p:txBody>
          <a:bodyPr wrap="square">
            <a:spAutoFit/>
          </a:bodyPr>
          <a:lstStyle/>
          <a:p>
            <a:r>
              <a:rPr lang="en-US" dirty="0"/>
              <a:t>http://www.businessinsider.com/facebook-vs-google-best-employer-2013-11</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5853" y="760344"/>
            <a:ext cx="4225745" cy="40477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bwMode="auto">
          <a:xfrm>
            <a:off x="4721104" y="1290637"/>
            <a:ext cx="3927597" cy="326231"/>
          </a:xfrm>
          <a:prstGeom prst="rect">
            <a:avLst/>
          </a:prstGeom>
          <a:noFill/>
          <a:ln w="63500">
            <a:solidFill>
              <a:srgbClr val="F5802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7" name="Rectangle 6"/>
          <p:cNvSpPr/>
          <p:nvPr/>
        </p:nvSpPr>
        <p:spPr bwMode="auto">
          <a:xfrm>
            <a:off x="339604" y="1385887"/>
            <a:ext cx="3927597" cy="461963"/>
          </a:xfrm>
          <a:prstGeom prst="rect">
            <a:avLst/>
          </a:prstGeom>
          <a:noFill/>
          <a:ln w="63500">
            <a:solidFill>
              <a:srgbClr val="F5802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8" name="TextBox 7"/>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4487373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smtClean="0">
                <a:solidFill>
                  <a:srgbClr val="0064B1"/>
                </a:solidFill>
              </a:rPr>
              <a:t>Facebook-Google Showdown</a:t>
            </a:r>
            <a:endParaRPr lang="en-US" dirty="0">
              <a:solidFill>
                <a:srgbClr val="0064B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260715394"/>
              </p:ext>
            </p:extLst>
          </p:nvPr>
        </p:nvGraphicFramePr>
        <p:xfrm>
          <a:off x="678630" y="1717817"/>
          <a:ext cx="7901610" cy="1766681"/>
        </p:xfrm>
        <a:graphic>
          <a:graphicData uri="http://schemas.openxmlformats.org/drawingml/2006/table">
            <a:tbl>
              <a:tblPr firstRow="1" bandRow="1">
                <a:tableStyleId>{5C22544A-7EE6-4342-B048-85BDC9FD1C3A}</a:tableStyleId>
              </a:tblPr>
              <a:tblGrid>
                <a:gridCol w="1580322"/>
                <a:gridCol w="1580322"/>
                <a:gridCol w="1580322"/>
                <a:gridCol w="1580322"/>
                <a:gridCol w="1580322"/>
              </a:tblGrid>
              <a:tr h="894891">
                <a:tc>
                  <a:txBody>
                    <a:bodyPr/>
                    <a:lstStyle/>
                    <a:p>
                      <a:r>
                        <a:rPr lang="en-US" sz="1500" b="1" i="0" kern="1200" dirty="0" smtClean="0">
                          <a:solidFill>
                            <a:srgbClr val="0064B1"/>
                          </a:solidFill>
                          <a:effectLst/>
                          <a:latin typeface="+mj-lt"/>
                          <a:ea typeface="+mn-ea"/>
                          <a:cs typeface="+mn-cs"/>
                        </a:rPr>
                        <a:t>Overall satisfaction</a:t>
                      </a:r>
                      <a:endParaRPr lang="en-US" sz="1500" b="1" dirty="0">
                        <a:solidFill>
                          <a:srgbClr val="0064B1"/>
                        </a:solidFill>
                        <a:latin typeface="+mj-lt"/>
                      </a:endParaRPr>
                    </a:p>
                  </a:txBody>
                  <a:tcPr marT="34290" marB="3429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686047" rtl="0" eaLnBrk="1" fontAlgn="auto" latinLnBrk="0" hangingPunct="1">
                        <a:lnSpc>
                          <a:spcPct val="100000"/>
                        </a:lnSpc>
                        <a:spcBef>
                          <a:spcPts val="0"/>
                        </a:spcBef>
                        <a:spcAft>
                          <a:spcPts val="0"/>
                        </a:spcAft>
                        <a:buClrTx/>
                        <a:buSzTx/>
                        <a:buFontTx/>
                        <a:buNone/>
                        <a:tabLst/>
                        <a:defRPr/>
                      </a:pPr>
                      <a:r>
                        <a:rPr lang="en-US" sz="1500" b="1" i="0" kern="1200" dirty="0" smtClean="0">
                          <a:solidFill>
                            <a:srgbClr val="0064B1"/>
                          </a:solidFill>
                          <a:effectLst/>
                          <a:latin typeface="+mj-lt"/>
                          <a:ea typeface="+mn-ea"/>
                          <a:cs typeface="+mn-cs"/>
                        </a:rPr>
                        <a:t>CEO approval</a:t>
                      </a:r>
                      <a:endParaRPr lang="en-US" sz="1500" b="1" dirty="0">
                        <a:solidFill>
                          <a:srgbClr val="0064B1"/>
                        </a:solidFill>
                        <a:latin typeface="+mj-lt"/>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686047" rtl="0" eaLnBrk="1" fontAlgn="auto" latinLnBrk="0" hangingPunct="1">
                        <a:lnSpc>
                          <a:spcPct val="100000"/>
                        </a:lnSpc>
                        <a:spcBef>
                          <a:spcPts val="0"/>
                        </a:spcBef>
                        <a:spcAft>
                          <a:spcPts val="0"/>
                        </a:spcAft>
                        <a:buClrTx/>
                        <a:buSzTx/>
                        <a:buFontTx/>
                        <a:buNone/>
                        <a:tabLst/>
                        <a:defRPr/>
                      </a:pPr>
                      <a:r>
                        <a:rPr lang="en-US" sz="1500" b="1" i="0" kern="1200" dirty="0" smtClean="0">
                          <a:solidFill>
                            <a:srgbClr val="0064B1"/>
                          </a:solidFill>
                          <a:effectLst/>
                          <a:latin typeface="+mj-lt"/>
                          <a:ea typeface="+mn-ea"/>
                          <a:cs typeface="+mn-cs"/>
                        </a:rPr>
                        <a:t>Employee confidence in the future</a:t>
                      </a:r>
                      <a:endParaRPr lang="en-US" sz="1500" b="1" kern="1200" dirty="0" smtClean="0">
                        <a:solidFill>
                          <a:srgbClr val="0064B1"/>
                        </a:solidFill>
                        <a:latin typeface="+mj-lt"/>
                        <a:ea typeface="+mn-ea"/>
                        <a:cs typeface="+mn-cs"/>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686047" rtl="0" eaLnBrk="1" fontAlgn="auto" latinLnBrk="0" hangingPunct="1">
                        <a:lnSpc>
                          <a:spcPct val="100000"/>
                        </a:lnSpc>
                        <a:spcBef>
                          <a:spcPts val="0"/>
                        </a:spcBef>
                        <a:spcAft>
                          <a:spcPts val="0"/>
                        </a:spcAft>
                        <a:buClrTx/>
                        <a:buSzTx/>
                        <a:buFontTx/>
                        <a:buNone/>
                        <a:tabLst/>
                        <a:defRPr/>
                      </a:pPr>
                      <a:r>
                        <a:rPr lang="en-US" sz="1500" b="1" i="0" kern="1200" dirty="0" smtClean="0">
                          <a:solidFill>
                            <a:srgbClr val="0064B1"/>
                          </a:solidFill>
                          <a:effectLst/>
                          <a:latin typeface="+mj-lt"/>
                          <a:ea typeface="+mn-ea"/>
                          <a:cs typeface="+mn-cs"/>
                        </a:rPr>
                        <a:t>Perks and salaries</a:t>
                      </a:r>
                      <a:endParaRPr lang="en-US" sz="1500" b="1" kern="1200" dirty="0" smtClean="0">
                        <a:solidFill>
                          <a:srgbClr val="0064B1"/>
                        </a:solidFill>
                        <a:latin typeface="+mj-lt"/>
                        <a:ea typeface="+mn-ea"/>
                        <a:cs typeface="+mn-cs"/>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686047" rtl="0" eaLnBrk="1" fontAlgn="auto" latinLnBrk="0" hangingPunct="1">
                        <a:lnSpc>
                          <a:spcPct val="100000"/>
                        </a:lnSpc>
                        <a:spcBef>
                          <a:spcPts val="0"/>
                        </a:spcBef>
                        <a:spcAft>
                          <a:spcPts val="0"/>
                        </a:spcAft>
                        <a:buClrTx/>
                        <a:buSzTx/>
                        <a:buFontTx/>
                        <a:buNone/>
                        <a:tabLst/>
                        <a:defRPr/>
                      </a:pPr>
                      <a:r>
                        <a:rPr lang="en-US" sz="1500" b="1" i="0" kern="1200" dirty="0" smtClean="0">
                          <a:solidFill>
                            <a:srgbClr val="0064B1"/>
                          </a:solidFill>
                          <a:effectLst/>
                          <a:latin typeface="+mj-lt"/>
                          <a:ea typeface="+mn-ea"/>
                          <a:cs typeface="+mn-cs"/>
                        </a:rPr>
                        <a:t>Interview difficulty</a:t>
                      </a:r>
                      <a:endParaRPr lang="en-US" sz="1500" b="1" kern="1200" dirty="0" smtClean="0">
                        <a:solidFill>
                          <a:srgbClr val="0064B1"/>
                        </a:solidFill>
                        <a:latin typeface="+mj-lt"/>
                        <a:ea typeface="+mn-ea"/>
                        <a:cs typeface="+mn-cs"/>
                      </a:endParaRPr>
                    </a:p>
                  </a:txBody>
                  <a:tcPr marT="34290" marB="3429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871790">
                <a:tc>
                  <a:txBody>
                    <a:bodyPr/>
                    <a:lstStyle/>
                    <a:p>
                      <a:endParaRPr lang="en-US" sz="1100" dirty="0"/>
                    </a:p>
                  </a:txBody>
                  <a:tcPr marT="34290" marB="3429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1100" dirty="0"/>
                    </a:p>
                  </a:txBody>
                  <a:tcPr marT="34290" marB="3429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r>
            </a:tbl>
          </a:graphicData>
        </a:graphic>
      </p:graphicFrame>
      <p:sp>
        <p:nvSpPr>
          <p:cNvPr id="4" name="AutoShape 6" descr="http://img2.wikia.nocookie.net/__cb20130501121248/logopedia/images/f/fb/Facebook_icon_2013.svg"/>
          <p:cNvSpPr>
            <a:spLocks noChangeAspect="1" noChangeArrowheads="1"/>
          </p:cNvSpPr>
          <p:nvPr/>
        </p:nvSpPr>
        <p:spPr bwMode="auto">
          <a:xfrm>
            <a:off x="155575" y="-108347"/>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8" descr="http://img2.wikia.nocookie.net/__cb20130501121248/logopedia/images/f/fb/Facebook_icon_2013.svg"/>
          <p:cNvSpPr>
            <a:spLocks noChangeAspect="1" noChangeArrowheads="1"/>
          </p:cNvSpPr>
          <p:nvPr/>
        </p:nvSpPr>
        <p:spPr bwMode="auto">
          <a:xfrm>
            <a:off x="307975" y="5953"/>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 name="Picture 12" descr="https://encrypted-tbn1.gstatic.com/images?q=tbn:ANd9GcRYXWDCAxuMtRE2J17UTdzMaGm75WlK4DSRS-mwa6_riIydGcnityoJ9Zz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056" y="2811870"/>
            <a:ext cx="449030" cy="33677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descr="https://encrypted-tbn2.gstatic.com/images?q=tbn:ANd9GcQ0GeGJNzep8dFpsCXdnW1y3okKXdygxkMsvcH3fVaQ-EHk6hjyQC8g1Ia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4842" y="2802659"/>
            <a:ext cx="470115" cy="35489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176993" y="2696131"/>
            <a:ext cx="522900" cy="646331"/>
          </a:xfrm>
          <a:prstGeom prst="rect">
            <a:avLst/>
          </a:prstGeom>
        </p:spPr>
        <p:txBody>
          <a:bodyPr wrap="none">
            <a:spAutoFit/>
          </a:bodyPr>
          <a:lstStyle/>
          <a:p>
            <a:r>
              <a:rPr lang="en-US" sz="3600" dirty="0"/>
              <a:t>≻</a:t>
            </a:r>
          </a:p>
        </p:txBody>
      </p:sp>
      <p:pic>
        <p:nvPicPr>
          <p:cNvPr id="23" name="Picture 12" descr="https://encrypted-tbn1.gstatic.com/images?q=tbn:ANd9GcRYXWDCAxuMtRE2J17UTdzMaGm75WlK4DSRS-mwa6_riIydGcnityoJ9Zz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0404" y="2811870"/>
            <a:ext cx="449030" cy="33677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4" descr="https://encrypted-tbn2.gstatic.com/images?q=tbn:ANd9GcQ0GeGJNzep8dFpsCXdnW1y3okKXdygxkMsvcH3fVaQ-EHk6hjyQC8g1Ia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3190" y="2802659"/>
            <a:ext cx="470115" cy="354891"/>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2795341" y="2696131"/>
            <a:ext cx="522900" cy="646331"/>
          </a:xfrm>
          <a:prstGeom prst="rect">
            <a:avLst/>
          </a:prstGeom>
        </p:spPr>
        <p:txBody>
          <a:bodyPr wrap="none">
            <a:spAutoFit/>
          </a:bodyPr>
          <a:lstStyle/>
          <a:p>
            <a:r>
              <a:rPr lang="en-US" sz="3600" dirty="0"/>
              <a:t>≻</a:t>
            </a:r>
          </a:p>
        </p:txBody>
      </p:sp>
      <p:pic>
        <p:nvPicPr>
          <p:cNvPr id="26" name="Picture 12" descr="https://encrypted-tbn1.gstatic.com/images?q=tbn:ANd9GcRYXWDCAxuMtRE2J17UTdzMaGm75WlK4DSRS-mwa6_riIydGcnityoJ9Zz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5736" y="2811870"/>
            <a:ext cx="449030" cy="33677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4" descr="https://encrypted-tbn2.gstatic.com/images?q=tbn:ANd9GcQ0GeGJNzep8dFpsCXdnW1y3okKXdygxkMsvcH3fVaQ-EHk6hjyQC8g1Ia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8522" y="2802659"/>
            <a:ext cx="470115" cy="354891"/>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4380673" y="2696131"/>
            <a:ext cx="522900" cy="646331"/>
          </a:xfrm>
          <a:prstGeom prst="rect">
            <a:avLst/>
          </a:prstGeom>
        </p:spPr>
        <p:txBody>
          <a:bodyPr wrap="none">
            <a:spAutoFit/>
          </a:bodyPr>
          <a:lstStyle/>
          <a:p>
            <a:r>
              <a:rPr lang="en-US" sz="3600" dirty="0"/>
              <a:t>≻</a:t>
            </a:r>
          </a:p>
        </p:txBody>
      </p:sp>
      <p:pic>
        <p:nvPicPr>
          <p:cNvPr id="29" name="Picture 12" descr="https://encrypted-tbn1.gstatic.com/images?q=tbn:ANd9GcRYXWDCAxuMtRE2J17UTdzMaGm75WlK4DSRS-mwa6_riIydGcnityoJ9Zz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7229" y="2811870"/>
            <a:ext cx="449030" cy="33677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4" descr="https://encrypted-tbn2.gstatic.com/images?q=tbn:ANd9GcQ0GeGJNzep8dFpsCXdnW1y3okKXdygxkMsvcH3fVaQ-EHk6hjyQC8g1Ia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0015" y="2802659"/>
            <a:ext cx="470115" cy="354891"/>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p:cNvSpPr/>
          <p:nvPr/>
        </p:nvSpPr>
        <p:spPr>
          <a:xfrm>
            <a:off x="7542166" y="2696131"/>
            <a:ext cx="522900" cy="646331"/>
          </a:xfrm>
          <a:prstGeom prst="rect">
            <a:avLst/>
          </a:prstGeom>
        </p:spPr>
        <p:txBody>
          <a:bodyPr wrap="none">
            <a:spAutoFit/>
          </a:bodyPr>
          <a:lstStyle/>
          <a:p>
            <a:r>
              <a:rPr lang="en-US" sz="3600" dirty="0"/>
              <a:t>≻</a:t>
            </a:r>
          </a:p>
        </p:txBody>
      </p:sp>
      <p:pic>
        <p:nvPicPr>
          <p:cNvPr id="32" name="Picture 12" descr="https://encrypted-tbn1.gstatic.com/images?q=tbn:ANd9GcRYXWDCAxuMtRE2J17UTdzMaGm75WlK4DSRS-mwa6_riIydGcnityoJ9Zz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5962" y="2811870"/>
            <a:ext cx="449030" cy="33677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4" descr="https://encrypted-tbn2.gstatic.com/images?q=tbn:ANd9GcQ0GeGJNzep8dFpsCXdnW1y3okKXdygxkMsvcH3fVaQ-EHk6hjyQC8g1Ia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4319" y="2802659"/>
            <a:ext cx="470115" cy="354891"/>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p:cNvSpPr/>
          <p:nvPr/>
        </p:nvSpPr>
        <p:spPr>
          <a:xfrm>
            <a:off x="5968685" y="2696131"/>
            <a:ext cx="522900" cy="646331"/>
          </a:xfrm>
          <a:prstGeom prst="rect">
            <a:avLst/>
          </a:prstGeom>
        </p:spPr>
        <p:txBody>
          <a:bodyPr wrap="none">
            <a:spAutoFit/>
          </a:bodyPr>
          <a:lstStyle/>
          <a:p>
            <a:r>
              <a:rPr lang="en-US" sz="3600" dirty="0"/>
              <a:t>≻</a:t>
            </a:r>
          </a:p>
        </p:txBody>
      </p:sp>
      <p:sp>
        <p:nvSpPr>
          <p:cNvPr id="21" name="Text Placeholder 2"/>
          <p:cNvSpPr>
            <a:spLocks noGrp="1"/>
          </p:cNvSpPr>
          <p:nvPr>
            <p:ph type="body" sz="quarter" idx="10"/>
          </p:nvPr>
        </p:nvSpPr>
        <p:spPr>
          <a:xfrm>
            <a:off x="2967892" y="996850"/>
            <a:ext cx="3197409" cy="443198"/>
          </a:xfrm>
        </p:spPr>
        <p:txBody>
          <a:bodyPr/>
          <a:lstStyle/>
          <a:p>
            <a:pPr algn="ctr"/>
            <a:r>
              <a:rPr lang="en-US" dirty="0" smtClean="0">
                <a:solidFill>
                  <a:srgbClr val="F58026"/>
                </a:solidFill>
              </a:rPr>
              <a:t>Multiple criteria</a:t>
            </a:r>
            <a:endParaRPr lang="en-US" dirty="0">
              <a:solidFill>
                <a:srgbClr val="F58026"/>
              </a:solidFill>
            </a:endParaRPr>
          </a:p>
        </p:txBody>
      </p:sp>
      <p:sp>
        <p:nvSpPr>
          <p:cNvPr id="3" name="Right Brace 2"/>
          <p:cNvSpPr/>
          <p:nvPr/>
        </p:nvSpPr>
        <p:spPr>
          <a:xfrm rot="16200000">
            <a:off x="4354334" y="-1408908"/>
            <a:ext cx="276586" cy="5746752"/>
          </a:xfrm>
          <a:prstGeom prst="rightBrace">
            <a:avLst/>
          </a:prstGeom>
          <a:ln w="15875">
            <a:solidFill>
              <a:srgbClr val="F5802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Right Brace 34"/>
          <p:cNvSpPr/>
          <p:nvPr/>
        </p:nvSpPr>
        <p:spPr>
          <a:xfrm rot="5400000">
            <a:off x="4354334" y="815180"/>
            <a:ext cx="276586" cy="5746752"/>
          </a:xfrm>
          <a:prstGeom prst="rightBrace">
            <a:avLst/>
          </a:prstGeom>
          <a:ln w="15875">
            <a:solidFill>
              <a:srgbClr val="F5802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Text Placeholder 2"/>
          <p:cNvSpPr txBox="1">
            <a:spLocks/>
          </p:cNvSpPr>
          <p:nvPr/>
        </p:nvSpPr>
        <p:spPr>
          <a:xfrm>
            <a:off x="2782641" y="3925788"/>
            <a:ext cx="3434794" cy="443198"/>
          </a:xfrm>
          <a:prstGeom prst="rect">
            <a:avLst/>
          </a:prstGeom>
          <a:solidFill>
            <a:schemeClr val="tx1"/>
          </a:solidFill>
          <a:ln>
            <a:solidFill>
              <a:schemeClr val="tx1"/>
            </a:solidFill>
          </a:ln>
        </p:spPr>
        <p:txBody>
          <a:bodyPr vert="horz" wrap="square" lIns="0" tIns="0" rIns="0" bIns="0" rtlCol="0">
            <a:spAutoFit/>
          </a:bodyPr>
          <a:lstStyle>
            <a:lvl1pPr marL="0" indent="0" algn="l" defTabSz="686047" rtl="0" eaLnBrk="1" latinLnBrk="0" hangingPunct="1">
              <a:lnSpc>
                <a:spcPct val="90000"/>
              </a:lnSpc>
              <a:spcBef>
                <a:spcPts val="0"/>
              </a:spcBef>
              <a:spcAft>
                <a:spcPts val="675"/>
              </a:spcAft>
              <a:buSzPct val="90000"/>
              <a:buFont typeface="Arial" pitchFamily="34" charset="0"/>
              <a:buNone/>
              <a:defRPr sz="32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Arial" pitchFamily="34" charset="0"/>
              <a:buNone/>
              <a:tabLst>
                <a:tab pos="472868" algn="l"/>
              </a:tabLst>
              <a:defRPr sz="18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686047" rtl="0" eaLnBrk="1" latinLnBrk="0" hangingPunct="1">
              <a:lnSpc>
                <a:spcPct val="90000"/>
              </a:lnSpc>
              <a:spcBef>
                <a:spcPts val="0"/>
              </a:spcBef>
              <a:spcAft>
                <a:spcPts val="300"/>
              </a:spcAft>
              <a:buSzPct val="90000"/>
              <a:buFont typeface="Arial" pitchFamily="34" charset="0"/>
              <a:buNone/>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686047" rtl="0" eaLnBrk="1" latinLnBrk="0" hangingPunct="1">
              <a:lnSpc>
                <a:spcPct val="90000"/>
              </a:lnSpc>
              <a:spcBef>
                <a:spcPts val="0"/>
              </a:spcBef>
              <a:spcAft>
                <a:spcPts val="300"/>
              </a:spcAft>
              <a:buSzPct val="90000"/>
              <a:buFont typeface="Arial" pitchFamily="34" charset="0"/>
              <a:buNone/>
              <a:tabLst>
                <a:tab pos="686074" algn="l"/>
              </a:tabLst>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686047" rtl="0" eaLnBrk="1" latinLnBrk="0" hangingPunct="1">
              <a:lnSpc>
                <a:spcPct val="90000"/>
              </a:lnSpc>
              <a:spcBef>
                <a:spcPts val="0"/>
              </a:spcBef>
              <a:spcAft>
                <a:spcPts val="300"/>
              </a:spcAft>
              <a:buSzPct val="90000"/>
              <a:buFont typeface="Arial" pitchFamily="34" charset="0"/>
              <a:buNone/>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ctr"/>
            <a:r>
              <a:rPr lang="en-US" dirty="0" smtClean="0">
                <a:solidFill>
                  <a:srgbClr val="F58026"/>
                </a:solidFill>
              </a:rPr>
              <a:t>Which one is better?</a:t>
            </a:r>
            <a:endParaRPr lang="en-US" dirty="0">
              <a:solidFill>
                <a:srgbClr val="F58026"/>
              </a:solidFill>
            </a:endParaRPr>
          </a:p>
        </p:txBody>
      </p:sp>
      <p:sp>
        <p:nvSpPr>
          <p:cNvPr id="37" name="TextBox 36"/>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3364349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err="1" smtClean="0">
                <a:solidFill>
                  <a:srgbClr val="0064B1"/>
                </a:solidFill>
              </a:rPr>
              <a:t>CrowdConsensus</a:t>
            </a:r>
            <a:endParaRPr lang="en-US" dirty="0">
              <a:solidFill>
                <a:srgbClr val="0064B1"/>
              </a:solidFill>
            </a:endParaRPr>
          </a:p>
        </p:txBody>
      </p:sp>
      <p:sp>
        <p:nvSpPr>
          <p:cNvPr id="3" name="Text Placeholder 2"/>
          <p:cNvSpPr>
            <a:spLocks noGrp="1"/>
          </p:cNvSpPr>
          <p:nvPr>
            <p:ph type="body" sz="quarter" idx="10"/>
          </p:nvPr>
        </p:nvSpPr>
        <p:spPr>
          <a:xfrm>
            <a:off x="389436" y="1085851"/>
            <a:ext cx="8363938" cy="3901068"/>
          </a:xfrm>
        </p:spPr>
        <p:txBody>
          <a:bodyPr/>
          <a:lstStyle/>
          <a:p>
            <a:r>
              <a:rPr lang="en-US" sz="2800" dirty="0" smtClean="0">
                <a:solidFill>
                  <a:srgbClr val="F58026"/>
                </a:solidFill>
              </a:rPr>
              <a:t>Optimization techniques and algorithms that minimize questions to users for reaching consensus. </a:t>
            </a:r>
          </a:p>
          <a:p>
            <a:endParaRPr lang="en-US" sz="2800" dirty="0" smtClean="0">
              <a:solidFill>
                <a:srgbClr val="F58026"/>
              </a:solidFill>
            </a:endParaRPr>
          </a:p>
          <a:p>
            <a:r>
              <a:rPr lang="en-US" sz="3600" dirty="0" smtClean="0">
                <a:solidFill>
                  <a:schemeClr val="accent5">
                    <a:lumMod val="75000"/>
                  </a:schemeClr>
                </a:solidFill>
              </a:rPr>
              <a:t>Applications</a:t>
            </a:r>
            <a:endParaRPr lang="en-US" sz="3600" dirty="0">
              <a:solidFill>
                <a:schemeClr val="accent5">
                  <a:lumMod val="75000"/>
                </a:schemeClr>
              </a:solidFill>
            </a:endParaRPr>
          </a:p>
          <a:p>
            <a:r>
              <a:rPr lang="en-US" sz="2400" dirty="0">
                <a:solidFill>
                  <a:srgbClr val="F58026"/>
                </a:solidFill>
              </a:rPr>
              <a:t>Collecting Public Opinion </a:t>
            </a:r>
          </a:p>
          <a:p>
            <a:r>
              <a:rPr lang="en-US" sz="2400" dirty="0">
                <a:solidFill>
                  <a:srgbClr val="F58026"/>
                </a:solidFill>
              </a:rPr>
              <a:t>Group Decision Making</a:t>
            </a:r>
          </a:p>
          <a:p>
            <a:pPr marL="342900" lvl="1" indent="-342900">
              <a:buFont typeface="Courier New" panose="02070309020205020404" pitchFamily="49" charset="0"/>
              <a:buChar char="o"/>
            </a:pPr>
            <a:r>
              <a:rPr lang="en-US" sz="2400" dirty="0"/>
              <a:t>Where for lunch, which product to use, which candidate to hire </a:t>
            </a:r>
          </a:p>
          <a:p>
            <a:r>
              <a:rPr lang="en-US" sz="2400" dirty="0">
                <a:solidFill>
                  <a:srgbClr val="F58026"/>
                </a:solidFill>
              </a:rPr>
              <a:t>Information Exploration</a:t>
            </a:r>
          </a:p>
          <a:p>
            <a:pPr marL="342900" lvl="1" indent="-342900">
              <a:buFont typeface="Courier New" panose="02070309020205020404" pitchFamily="49" charset="0"/>
              <a:buChar char="o"/>
            </a:pPr>
            <a:r>
              <a:rPr lang="en-US" sz="2400" dirty="0"/>
              <a:t>Compare photos by color, sharpness, and </a:t>
            </a:r>
            <a:r>
              <a:rPr lang="en-US" sz="2400" dirty="0" smtClean="0"/>
              <a:t>landscape</a:t>
            </a:r>
            <a:endParaRPr lang="en-US" sz="2400" dirty="0" smtClean="0">
              <a:solidFill>
                <a:schemeClr val="tx1"/>
              </a:solidFill>
            </a:endParaRPr>
          </a:p>
        </p:txBody>
      </p:sp>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1551519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890757"/>
          </a:xfrm>
        </p:spPr>
        <p:txBody>
          <a:bodyPr/>
          <a:lstStyle/>
          <a:p>
            <a:r>
              <a:rPr lang="en-US" sz="3200" dirty="0" smtClean="0">
                <a:solidFill>
                  <a:srgbClr val="0064B1"/>
                </a:solidFill>
              </a:rPr>
              <a:t>How to Get Preference Relations? </a:t>
            </a:r>
            <a:br>
              <a:rPr lang="en-US" sz="3200" dirty="0" smtClean="0">
                <a:solidFill>
                  <a:srgbClr val="0064B1"/>
                </a:solidFill>
              </a:rPr>
            </a:br>
            <a:r>
              <a:rPr lang="en-US" sz="3200" dirty="0" smtClean="0">
                <a:solidFill>
                  <a:srgbClr val="0064B1"/>
                </a:solidFill>
              </a:rPr>
              <a:t>Ask the Crowd (mobile apps)</a:t>
            </a:r>
            <a:endParaRPr lang="en-US" sz="3200" dirty="0">
              <a:solidFill>
                <a:srgbClr val="0064B1"/>
              </a:solidFill>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1293" y="1180054"/>
            <a:ext cx="5208776" cy="13888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6442" y="2761785"/>
            <a:ext cx="5089507" cy="564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357" y="3395911"/>
            <a:ext cx="4835065" cy="16662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9894359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txBox="1">
            <a:spLocks/>
          </p:cNvSpPr>
          <p:nvPr/>
        </p:nvSpPr>
        <p:spPr>
          <a:xfrm>
            <a:off x="1041621" y="1367150"/>
            <a:ext cx="7116417" cy="2062103"/>
          </a:xfrm>
          <a:prstGeom prst="rect">
            <a:avLst/>
          </a:prstGeom>
        </p:spPr>
        <p:txBody>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sz="6000" b="1" dirty="0" err="1" smtClean="0">
                <a:solidFill>
                  <a:srgbClr val="0064B1"/>
                </a:solidFill>
              </a:rPr>
              <a:t>CrewScout</a:t>
            </a:r>
            <a:endParaRPr lang="en-US" sz="6000" b="1" dirty="0">
              <a:solidFill>
                <a:srgbClr val="0064B1"/>
              </a:solidFill>
            </a:endParaRPr>
          </a:p>
          <a:p>
            <a:pPr marL="0" indent="0" algn="ctr">
              <a:buNone/>
            </a:pPr>
            <a:r>
              <a:rPr lang="en-US" sz="2800" b="1" dirty="0" smtClean="0">
                <a:solidFill>
                  <a:schemeClr val="tx1"/>
                </a:solidFill>
              </a:rPr>
              <a:t>Expert Team Formation</a:t>
            </a:r>
            <a:endParaRPr lang="en-US" sz="2800" b="1" dirty="0">
              <a:solidFill>
                <a:schemeClr val="tx1"/>
              </a:solidFill>
            </a:endParaRPr>
          </a:p>
          <a:p>
            <a:pPr marL="0" indent="0" algn="ctr">
              <a:buNone/>
            </a:pPr>
            <a:endParaRPr lang="en-US" sz="2800" b="1" dirty="0">
              <a:solidFill>
                <a:schemeClr val="tx1"/>
              </a:solidFill>
            </a:endParaRPr>
          </a:p>
        </p:txBody>
      </p:sp>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149686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615425"/>
          </a:xfrm>
        </p:spPr>
        <p:txBody>
          <a:bodyPr/>
          <a:lstStyle/>
          <a:p>
            <a:r>
              <a:rPr lang="en-US" sz="4400" dirty="0" err="1">
                <a:solidFill>
                  <a:srgbClr val="F58026"/>
                </a:solidFill>
              </a:rPr>
              <a:t>CrewScout</a:t>
            </a:r>
            <a:r>
              <a:rPr lang="en-US" sz="4400" dirty="0">
                <a:solidFill>
                  <a:srgbClr val="F58026"/>
                </a:solidFill>
              </a:rPr>
              <a:t> --- Expert Team Formation</a:t>
            </a:r>
            <a:endParaRPr lang="en-US" sz="4000" dirty="0">
              <a:solidFill>
                <a:srgbClr val="0064B1"/>
              </a:solidFill>
            </a:endParaRPr>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461" y="914400"/>
            <a:ext cx="9038324" cy="422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1"/>
          <p:cNvSpPr txBox="1">
            <a:spLocks/>
          </p:cNvSpPr>
          <p:nvPr/>
        </p:nvSpPr>
        <p:spPr>
          <a:xfrm>
            <a:off x="126404" y="4275570"/>
            <a:ext cx="8896018" cy="867930"/>
          </a:xfrm>
          <a:prstGeom prst="rect">
            <a:avLst/>
          </a:prstGeom>
          <a:solidFill>
            <a:schemeClr val="bg1"/>
          </a:solidFill>
        </p:spPr>
        <p:txBody>
          <a:bodyPr vert="horz" wrap="square" lIns="182880" tIns="182880" rIns="182880" bIns="18288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lgn="ctr"/>
            <a:r>
              <a:rPr lang="en-US" sz="3600" b="1" dirty="0" smtClean="0">
                <a:solidFill>
                  <a:srgbClr val="0064B1"/>
                </a:solidFill>
                <a:latin typeface="Garamond" panose="02020404030301010803" pitchFamily="18" charset="0"/>
              </a:rPr>
              <a:t>http://idir.uta.edu/crewscout/</a:t>
            </a:r>
            <a:endParaRPr lang="en-US" sz="3600" b="1" dirty="0">
              <a:solidFill>
                <a:srgbClr val="0064B1"/>
              </a:solidFill>
              <a:latin typeface="Garamond" panose="02020404030301010803" pitchFamily="18" charset="0"/>
            </a:endParaRPr>
          </a:p>
        </p:txBody>
      </p:sp>
      <p:sp>
        <p:nvSpPr>
          <p:cNvPr id="5" name="TextBox 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689093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615425"/>
          </a:xfrm>
        </p:spPr>
        <p:txBody>
          <a:bodyPr/>
          <a:lstStyle/>
          <a:p>
            <a:r>
              <a:rPr lang="en-US" sz="4400" dirty="0" err="1">
                <a:solidFill>
                  <a:srgbClr val="F58026"/>
                </a:solidFill>
              </a:rPr>
              <a:t>CrewScout</a:t>
            </a:r>
            <a:r>
              <a:rPr lang="en-US" sz="4400" dirty="0">
                <a:solidFill>
                  <a:srgbClr val="0064B1"/>
                </a:solidFill>
              </a:rPr>
              <a:t> </a:t>
            </a:r>
            <a:r>
              <a:rPr lang="en-US" sz="4000" dirty="0" smtClean="0">
                <a:solidFill>
                  <a:srgbClr val="0064B1"/>
                </a:solidFill>
              </a:rPr>
              <a:t>http</a:t>
            </a:r>
            <a:r>
              <a:rPr lang="en-US" sz="4000" dirty="0">
                <a:solidFill>
                  <a:srgbClr val="0064B1"/>
                </a:solidFill>
              </a:rPr>
              <a:t>://idir.uta.edu/crewscout/</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66" y="779229"/>
            <a:ext cx="9078034" cy="4364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7028804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15425"/>
          </a:xfrm>
        </p:spPr>
        <p:txBody>
          <a:bodyPr/>
          <a:lstStyle/>
          <a:p>
            <a:r>
              <a:rPr lang="en-US" sz="4400" dirty="0" smtClean="0"/>
              <a:t>Publications</a:t>
            </a:r>
            <a:endParaRPr lang="en-US" sz="4400" dirty="0"/>
          </a:p>
        </p:txBody>
      </p:sp>
      <p:sp>
        <p:nvSpPr>
          <p:cNvPr id="3" name="Text Placeholder 2"/>
          <p:cNvSpPr>
            <a:spLocks noGrp="1"/>
          </p:cNvSpPr>
          <p:nvPr>
            <p:ph type="body" sz="quarter" idx="10"/>
          </p:nvPr>
        </p:nvSpPr>
        <p:spPr>
          <a:xfrm>
            <a:off x="389436" y="1038225"/>
            <a:ext cx="8183064" cy="3599960"/>
          </a:xfrm>
        </p:spPr>
        <p:txBody>
          <a:bodyPr/>
          <a:lstStyle/>
          <a:p>
            <a:pPr marL="342900" indent="-342900">
              <a:buFont typeface="Courier New" panose="02070309020205020404" pitchFamily="49" charset="0"/>
              <a:buChar char="o"/>
            </a:pPr>
            <a:r>
              <a:rPr lang="en-US" sz="1800" dirty="0">
                <a:solidFill>
                  <a:schemeClr val="accent5">
                    <a:lumMod val="75000"/>
                  </a:schemeClr>
                </a:solidFill>
              </a:rPr>
              <a:t>Detecting Check-worthy Factual Claims in Presidential Debates. </a:t>
            </a:r>
            <a:r>
              <a:rPr lang="en-US" sz="1800" dirty="0" err="1" smtClean="0">
                <a:solidFill>
                  <a:schemeClr val="tx1"/>
                </a:solidFill>
              </a:rPr>
              <a:t>Naeemul</a:t>
            </a:r>
            <a:r>
              <a:rPr lang="en-US" sz="1800" dirty="0" smtClean="0">
                <a:solidFill>
                  <a:schemeClr val="tx1"/>
                </a:solidFill>
              </a:rPr>
              <a:t> </a:t>
            </a:r>
            <a:r>
              <a:rPr lang="en-US" sz="1800" dirty="0">
                <a:solidFill>
                  <a:schemeClr val="tx1"/>
                </a:solidFill>
              </a:rPr>
              <a:t>Hassan, Chengkai Li, Mark </a:t>
            </a:r>
            <a:r>
              <a:rPr lang="en-US" sz="1800" dirty="0" smtClean="0">
                <a:solidFill>
                  <a:schemeClr val="tx1"/>
                </a:solidFill>
              </a:rPr>
              <a:t>Tremayne. CIKM 2015, pages 1835-1838.</a:t>
            </a:r>
          </a:p>
          <a:p>
            <a:pPr marL="342900" indent="-342900">
              <a:buFont typeface="Courier New" panose="02070309020205020404" pitchFamily="49" charset="0"/>
              <a:buChar char="o"/>
            </a:pPr>
            <a:r>
              <a:rPr lang="en-US" sz="1800" dirty="0">
                <a:solidFill>
                  <a:schemeClr val="accent5">
                    <a:lumMod val="75000"/>
                  </a:schemeClr>
                </a:solidFill>
              </a:rPr>
              <a:t>The Quest to Automate </a:t>
            </a:r>
            <a:r>
              <a:rPr lang="en-US" sz="1800" dirty="0" smtClean="0">
                <a:solidFill>
                  <a:schemeClr val="accent5">
                    <a:lumMod val="75000"/>
                  </a:schemeClr>
                </a:solidFill>
              </a:rPr>
              <a:t>Fact-Checking.</a:t>
            </a:r>
            <a:r>
              <a:rPr lang="en-US" sz="1800" dirty="0" smtClean="0">
                <a:solidFill>
                  <a:schemeClr val="tx1"/>
                </a:solidFill>
              </a:rPr>
              <a:t> </a:t>
            </a:r>
            <a:r>
              <a:rPr lang="en-US" sz="1800" dirty="0" err="1">
                <a:solidFill>
                  <a:schemeClr val="tx1"/>
                </a:solidFill>
              </a:rPr>
              <a:t>Naeemul</a:t>
            </a:r>
            <a:r>
              <a:rPr lang="en-US" sz="1800" dirty="0">
                <a:solidFill>
                  <a:schemeClr val="tx1"/>
                </a:solidFill>
              </a:rPr>
              <a:t> Hassan, Bill Adair, James Hamilton, Chengkai Li, Mark Tremayne, Jun Yang and Cong </a:t>
            </a:r>
            <a:r>
              <a:rPr lang="en-US" sz="1800" dirty="0" smtClean="0">
                <a:solidFill>
                  <a:schemeClr val="tx1"/>
                </a:solidFill>
              </a:rPr>
              <a:t>Yu. 2015 </a:t>
            </a:r>
            <a:r>
              <a:rPr lang="en-US" sz="1800" dirty="0" err="1">
                <a:solidFill>
                  <a:schemeClr val="tx1"/>
                </a:solidFill>
              </a:rPr>
              <a:t>Computation+Journalism</a:t>
            </a:r>
            <a:r>
              <a:rPr lang="en-US" sz="1800" dirty="0">
                <a:solidFill>
                  <a:schemeClr val="tx1"/>
                </a:solidFill>
              </a:rPr>
              <a:t> Symposium</a:t>
            </a:r>
            <a:r>
              <a:rPr lang="en-US" sz="1800" dirty="0" smtClean="0">
                <a:solidFill>
                  <a:schemeClr val="tx1"/>
                </a:solidFill>
              </a:rPr>
              <a:t>.</a:t>
            </a:r>
          </a:p>
          <a:p>
            <a:pPr marL="342900" indent="-342900">
              <a:buFont typeface="Courier New" panose="02070309020205020404" pitchFamily="49" charset="0"/>
              <a:buChar char="o"/>
            </a:pPr>
            <a:r>
              <a:rPr lang="en-US" sz="1800" dirty="0" smtClean="0">
                <a:solidFill>
                  <a:schemeClr val="accent5">
                    <a:lumMod val="75000"/>
                  </a:schemeClr>
                </a:solidFill>
              </a:rPr>
              <a:t>Online </a:t>
            </a:r>
            <a:r>
              <a:rPr lang="en-US" sz="1800" dirty="0">
                <a:solidFill>
                  <a:schemeClr val="accent5">
                    <a:lumMod val="75000"/>
                  </a:schemeClr>
                </a:solidFill>
              </a:rPr>
              <a:t>Frequent Episode Mining.  </a:t>
            </a:r>
            <a:r>
              <a:rPr lang="en-US" sz="1800" dirty="0">
                <a:solidFill>
                  <a:schemeClr val="tx1"/>
                </a:solidFill>
              </a:rPr>
              <a:t>Xiang </a:t>
            </a:r>
            <a:r>
              <a:rPr lang="en-US" sz="1800" dirty="0" err="1">
                <a:solidFill>
                  <a:schemeClr val="tx1"/>
                </a:solidFill>
              </a:rPr>
              <a:t>Ao</a:t>
            </a:r>
            <a:r>
              <a:rPr lang="en-US" sz="1800" dirty="0">
                <a:solidFill>
                  <a:schemeClr val="tx1"/>
                </a:solidFill>
              </a:rPr>
              <a:t>, Ping Luo, Chengkai Li, </a:t>
            </a:r>
            <a:r>
              <a:rPr lang="en-US" sz="1800" dirty="0" err="1">
                <a:solidFill>
                  <a:schemeClr val="tx1"/>
                </a:solidFill>
              </a:rPr>
              <a:t>Fuzhen</a:t>
            </a:r>
            <a:r>
              <a:rPr lang="en-US" sz="1800" dirty="0">
                <a:solidFill>
                  <a:schemeClr val="tx1"/>
                </a:solidFill>
              </a:rPr>
              <a:t> Zhuang, and Qing He. ICDE 2015, pages 891-902.</a:t>
            </a:r>
          </a:p>
          <a:p>
            <a:pPr marL="342900" indent="-342900">
              <a:buFont typeface="Courier New" panose="02070309020205020404" pitchFamily="49" charset="0"/>
              <a:buChar char="o"/>
            </a:pPr>
            <a:r>
              <a:rPr lang="en-US" sz="1800" dirty="0">
                <a:solidFill>
                  <a:schemeClr val="accent5">
                    <a:lumMod val="75000"/>
                  </a:schemeClr>
                </a:solidFill>
              </a:rPr>
              <a:t>Data In, Fact Out: Automated Monitoring of Facts by </a:t>
            </a:r>
            <a:r>
              <a:rPr lang="en-US" sz="1800" dirty="0" err="1">
                <a:solidFill>
                  <a:schemeClr val="accent5">
                    <a:lumMod val="75000"/>
                  </a:schemeClr>
                </a:solidFill>
              </a:rPr>
              <a:t>FactWatcher</a:t>
            </a:r>
            <a:r>
              <a:rPr lang="en-US" sz="1800" dirty="0">
                <a:solidFill>
                  <a:schemeClr val="accent5">
                    <a:lumMod val="75000"/>
                  </a:schemeClr>
                </a:solidFill>
              </a:rPr>
              <a:t>. </a:t>
            </a:r>
            <a:r>
              <a:rPr lang="en-US" sz="1800" dirty="0" err="1">
                <a:solidFill>
                  <a:schemeClr val="tx1"/>
                </a:solidFill>
              </a:rPr>
              <a:t>Naeemul</a:t>
            </a:r>
            <a:r>
              <a:rPr lang="en-US" sz="1800" dirty="0">
                <a:solidFill>
                  <a:schemeClr val="tx1"/>
                </a:solidFill>
              </a:rPr>
              <a:t> Hassan, </a:t>
            </a:r>
            <a:r>
              <a:rPr lang="en-US" sz="1800" dirty="0" err="1">
                <a:solidFill>
                  <a:schemeClr val="tx1"/>
                </a:solidFill>
              </a:rPr>
              <a:t>Afroza</a:t>
            </a:r>
            <a:r>
              <a:rPr lang="en-US" sz="1800" dirty="0">
                <a:solidFill>
                  <a:schemeClr val="tx1"/>
                </a:solidFill>
              </a:rPr>
              <a:t> Sultana, You Wu, Gensheng Zhang, Chengkai Li, Jun Yang, and Cong Yu. VLDB 2014, pages 1557-1560. Demonstration description. (</a:t>
            </a:r>
            <a:r>
              <a:rPr lang="en-US" sz="1800" b="1" dirty="0">
                <a:solidFill>
                  <a:schemeClr val="tx1"/>
                </a:solidFill>
              </a:rPr>
              <a:t>excellent demonstration award</a:t>
            </a:r>
            <a:r>
              <a:rPr lang="en-US" sz="1800" dirty="0">
                <a:solidFill>
                  <a:schemeClr val="tx1"/>
                </a:solidFill>
              </a:rPr>
              <a:t>)</a:t>
            </a:r>
          </a:p>
          <a:p>
            <a:pPr marL="342900" indent="-342900">
              <a:buFont typeface="Courier New" panose="02070309020205020404" pitchFamily="49" charset="0"/>
              <a:buChar char="o"/>
            </a:pPr>
            <a:r>
              <a:rPr lang="en-US" sz="1800" dirty="0">
                <a:solidFill>
                  <a:schemeClr val="accent5">
                    <a:lumMod val="75000"/>
                  </a:schemeClr>
                </a:solidFill>
              </a:rPr>
              <a:t>Finding, Monitoring, and Checking Claims Computationally Based on Structured Data. </a:t>
            </a:r>
            <a:r>
              <a:rPr lang="en-US" sz="1800" dirty="0">
                <a:solidFill>
                  <a:schemeClr val="tx1"/>
                </a:solidFill>
              </a:rPr>
              <a:t>Brett </a:t>
            </a:r>
            <a:r>
              <a:rPr lang="en-US" sz="1800" dirty="0" err="1">
                <a:solidFill>
                  <a:schemeClr val="tx1"/>
                </a:solidFill>
              </a:rPr>
              <a:t>Walenz</a:t>
            </a:r>
            <a:r>
              <a:rPr lang="en-US" sz="1800" dirty="0">
                <a:solidFill>
                  <a:schemeClr val="tx1"/>
                </a:solidFill>
              </a:rPr>
              <a:t>, You (Will) Wu, </a:t>
            </a:r>
            <a:r>
              <a:rPr lang="en-US" sz="1800" dirty="0" err="1">
                <a:solidFill>
                  <a:schemeClr val="tx1"/>
                </a:solidFill>
              </a:rPr>
              <a:t>Seokhyun</a:t>
            </a:r>
            <a:r>
              <a:rPr lang="en-US" sz="1800" dirty="0">
                <a:solidFill>
                  <a:schemeClr val="tx1"/>
                </a:solidFill>
              </a:rPr>
              <a:t> (Alex) Song, Emre Sonmez, Eric Wu, Kevin Wu, Pankaj K. Agarwal, Jun Yang, </a:t>
            </a:r>
            <a:r>
              <a:rPr lang="en-US" sz="1800" dirty="0" err="1">
                <a:solidFill>
                  <a:schemeClr val="tx1"/>
                </a:solidFill>
              </a:rPr>
              <a:t>Naeemul</a:t>
            </a:r>
            <a:r>
              <a:rPr lang="en-US" sz="1800" dirty="0">
                <a:solidFill>
                  <a:schemeClr val="tx1"/>
                </a:solidFill>
              </a:rPr>
              <a:t> Hassan, </a:t>
            </a:r>
            <a:r>
              <a:rPr lang="en-US" sz="1800" dirty="0" err="1">
                <a:solidFill>
                  <a:schemeClr val="tx1"/>
                </a:solidFill>
              </a:rPr>
              <a:t>Afroza</a:t>
            </a:r>
            <a:r>
              <a:rPr lang="en-US" sz="1800" dirty="0">
                <a:solidFill>
                  <a:schemeClr val="tx1"/>
                </a:solidFill>
              </a:rPr>
              <a:t> Sultana, Gensheng Zhang, Chengkai Li, Cong Yu. 2014 </a:t>
            </a:r>
            <a:r>
              <a:rPr lang="en-US" sz="1800" dirty="0" err="1">
                <a:solidFill>
                  <a:schemeClr val="tx1"/>
                </a:solidFill>
              </a:rPr>
              <a:t>Computation+Journalism</a:t>
            </a:r>
            <a:r>
              <a:rPr lang="en-US" sz="1800" dirty="0">
                <a:solidFill>
                  <a:schemeClr val="tx1"/>
                </a:solidFill>
              </a:rPr>
              <a:t> Symposium</a:t>
            </a:r>
            <a:r>
              <a:rPr lang="en-US" sz="1800" dirty="0" smtClean="0">
                <a:solidFill>
                  <a:schemeClr val="tx1"/>
                </a:solidFill>
              </a:rPr>
              <a:t>.</a:t>
            </a:r>
            <a:endParaRPr lang="en-US" sz="1800" dirty="0" smtClean="0">
              <a:solidFill>
                <a:schemeClr val="tx1"/>
              </a:solidFill>
            </a:endParaRPr>
          </a:p>
        </p:txBody>
      </p:sp>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4027787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609398"/>
          </a:xfrm>
        </p:spPr>
        <p:txBody>
          <a:bodyPr/>
          <a:lstStyle/>
          <a:p>
            <a:r>
              <a:rPr lang="en-US" sz="4400" dirty="0" err="1" smtClean="0">
                <a:solidFill>
                  <a:srgbClr val="F58026"/>
                </a:solidFill>
              </a:rPr>
              <a:t>CrewScout</a:t>
            </a:r>
            <a:r>
              <a:rPr lang="en-US" sz="4400" dirty="0" smtClean="0">
                <a:solidFill>
                  <a:srgbClr val="0064B1"/>
                </a:solidFill>
              </a:rPr>
              <a:t>   </a:t>
            </a:r>
            <a:r>
              <a:rPr lang="en-US" sz="4000" dirty="0" smtClean="0">
                <a:solidFill>
                  <a:srgbClr val="0064B1"/>
                </a:solidFill>
              </a:rPr>
              <a:t>http</a:t>
            </a:r>
            <a:r>
              <a:rPr lang="en-US" sz="4000" dirty="0">
                <a:solidFill>
                  <a:srgbClr val="0064B1"/>
                </a:solidFill>
              </a:rPr>
              <a:t>://</a:t>
            </a:r>
            <a:r>
              <a:rPr lang="en-US" sz="4000" dirty="0" smtClean="0">
                <a:solidFill>
                  <a:srgbClr val="0064B1"/>
                </a:solidFill>
              </a:rPr>
              <a:t>idir.uta.edu/crewscout</a:t>
            </a:r>
            <a:r>
              <a:rPr lang="en-US" sz="4000" dirty="0">
                <a:solidFill>
                  <a:srgbClr val="0064B1"/>
                </a:solidFill>
              </a:rPr>
              <a:t>/</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979" y="981445"/>
            <a:ext cx="5923722" cy="41044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3669518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1329595"/>
          </a:xfrm>
        </p:spPr>
        <p:txBody>
          <a:bodyPr/>
          <a:lstStyle/>
          <a:p>
            <a:r>
              <a:rPr lang="en-US" dirty="0" smtClean="0">
                <a:solidFill>
                  <a:srgbClr val="0064B1"/>
                </a:solidFill>
              </a:rPr>
              <a:t>GQBE (Graph Query-by-Example)</a:t>
            </a:r>
            <a:br>
              <a:rPr lang="en-US" dirty="0" smtClean="0">
                <a:solidFill>
                  <a:srgbClr val="0064B1"/>
                </a:solidFill>
              </a:rPr>
            </a:br>
            <a:r>
              <a:rPr lang="en-US" dirty="0" smtClean="0">
                <a:solidFill>
                  <a:srgbClr val="0064B1"/>
                </a:solidFill>
              </a:rPr>
              <a:t>				http</a:t>
            </a:r>
            <a:r>
              <a:rPr lang="en-US" dirty="0">
                <a:solidFill>
                  <a:srgbClr val="0064B1"/>
                </a:solidFill>
              </a:rPr>
              <a:t>://</a:t>
            </a:r>
            <a:r>
              <a:rPr lang="en-US" dirty="0" smtClean="0">
                <a:solidFill>
                  <a:srgbClr val="0064B1"/>
                </a:solidFill>
              </a:rPr>
              <a:t>idir.uta.edu/gqbe</a:t>
            </a:r>
            <a:endParaRPr lang="en-US" dirty="0">
              <a:solidFill>
                <a:srgbClr val="0064B1"/>
              </a:solidFill>
            </a:endParaRPr>
          </a:p>
        </p:txBody>
      </p:sp>
      <p:sp>
        <p:nvSpPr>
          <p:cNvPr id="3" name="Text Placeholder 2"/>
          <p:cNvSpPr>
            <a:spLocks noGrp="1"/>
          </p:cNvSpPr>
          <p:nvPr>
            <p:ph type="body" sz="quarter" idx="10"/>
          </p:nvPr>
        </p:nvSpPr>
        <p:spPr>
          <a:xfrm>
            <a:off x="389237" y="1250077"/>
            <a:ext cx="8363938" cy="1013291"/>
          </a:xfrm>
        </p:spPr>
        <p:txBody>
          <a:bodyPr/>
          <a:lstStyle/>
          <a:p>
            <a:r>
              <a:rPr lang="en-US" sz="2000" dirty="0" smtClean="0">
                <a:solidFill>
                  <a:srgbClr val="F58026"/>
                </a:solidFill>
              </a:rPr>
              <a:t>On </a:t>
            </a:r>
            <a:r>
              <a:rPr lang="en-US" sz="2000" dirty="0">
                <a:solidFill>
                  <a:srgbClr val="F58026"/>
                </a:solidFill>
              </a:rPr>
              <a:t>a </a:t>
            </a:r>
            <a:r>
              <a:rPr lang="en-US" sz="2000" dirty="0" smtClean="0">
                <a:solidFill>
                  <a:srgbClr val="F58026"/>
                </a:solidFill>
              </a:rPr>
              <a:t>knowledge graph: </a:t>
            </a:r>
            <a:endParaRPr lang="en-US" sz="2000" dirty="0">
              <a:solidFill>
                <a:srgbClr val="F58026"/>
              </a:solidFill>
            </a:endParaRPr>
          </a:p>
          <a:p>
            <a:r>
              <a:rPr lang="en-US" sz="2000" dirty="0" smtClean="0">
                <a:solidFill>
                  <a:srgbClr val="F58026"/>
                </a:solidFill>
              </a:rPr>
              <a:t>Input: </a:t>
            </a:r>
            <a:r>
              <a:rPr lang="en-US" sz="2000" dirty="0" smtClean="0">
                <a:solidFill>
                  <a:schemeClr val="tx1"/>
                </a:solidFill>
              </a:rPr>
              <a:t>one or more example n-entity tuples</a:t>
            </a:r>
          </a:p>
          <a:p>
            <a:r>
              <a:rPr lang="en-US" sz="2000" dirty="0" smtClean="0">
                <a:solidFill>
                  <a:srgbClr val="F58026"/>
                </a:solidFill>
              </a:rPr>
              <a:t>Output: </a:t>
            </a:r>
            <a:r>
              <a:rPr lang="en-US" sz="2000" dirty="0" smtClean="0">
                <a:solidFill>
                  <a:schemeClr val="tx1"/>
                </a:solidFill>
              </a:rPr>
              <a:t>top-k </a:t>
            </a:r>
            <a:r>
              <a:rPr lang="en-US" sz="2000" dirty="0">
                <a:solidFill>
                  <a:schemeClr val="tx1"/>
                </a:solidFill>
              </a:rPr>
              <a:t>most similar </a:t>
            </a:r>
            <a:r>
              <a:rPr lang="en-US" sz="2000" dirty="0" smtClean="0">
                <a:solidFill>
                  <a:schemeClr val="tx1"/>
                </a:solidFill>
              </a:rPr>
              <a:t>answer n-tuples.</a:t>
            </a:r>
            <a:endParaRPr lang="en-US" sz="2000" dirty="0">
              <a:solidFill>
                <a:schemeClr val="tx1"/>
              </a:solidFill>
            </a:endParaRPr>
          </a:p>
        </p:txBody>
      </p:sp>
      <p:pic>
        <p:nvPicPr>
          <p:cNvPr id="15362" name="Picture 2" descr="C:\Users\nandish\Project\svnCode\GQBE\demo_writeup\figures\newSearchPan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9989" y="2378869"/>
            <a:ext cx="6802437" cy="276463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2030398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a:solidFill>
                  <a:srgbClr val="0064B1"/>
                </a:solidFill>
              </a:rPr>
              <a:t>GQBE (Graph Query-by-Example)</a:t>
            </a:r>
          </a:p>
        </p:txBody>
      </p:sp>
      <p:pic>
        <p:nvPicPr>
          <p:cNvPr id="16386" name="Picture 2" descr="C:\Users\nandish\Project\svnCode\GQBE\demo_writeup\figures\newAnswerPan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857" y="1017767"/>
            <a:ext cx="8851868" cy="41257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339585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171450"/>
            <a:ext cx="8363938" cy="997196"/>
          </a:xfrm>
        </p:spPr>
        <p:txBody>
          <a:bodyPr/>
          <a:lstStyle/>
          <a:p>
            <a:r>
              <a:rPr lang="en-US" sz="3600" dirty="0" smtClean="0">
                <a:solidFill>
                  <a:srgbClr val="0064B1"/>
                </a:solidFill>
              </a:rPr>
              <a:t>Orion: Auto-suggestion for </a:t>
            </a:r>
            <a:r>
              <a:rPr lang="en-US" sz="3600" dirty="0">
                <a:solidFill>
                  <a:srgbClr val="0064B1"/>
                </a:solidFill>
              </a:rPr>
              <a:t>Interactive Graph Query </a:t>
            </a:r>
            <a:r>
              <a:rPr lang="en-US" sz="3600" dirty="0" smtClean="0">
                <a:solidFill>
                  <a:srgbClr val="0064B1"/>
                </a:solidFill>
              </a:rPr>
              <a:t>Formulation         </a:t>
            </a:r>
            <a:r>
              <a:rPr lang="en-US" sz="3600" dirty="0">
                <a:solidFill>
                  <a:srgbClr val="0064B1"/>
                </a:solidFill>
              </a:rPr>
              <a:t>http://</a:t>
            </a:r>
            <a:r>
              <a:rPr lang="en-US" sz="3600" dirty="0" smtClean="0">
                <a:solidFill>
                  <a:srgbClr val="0064B1"/>
                </a:solidFill>
              </a:rPr>
              <a:t>idir.uta.edu/orion</a:t>
            </a:r>
            <a:endParaRPr lang="en-US" sz="3600" dirty="0"/>
          </a:p>
        </p:txBody>
      </p:sp>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pic>
        <p:nvPicPr>
          <p:cNvPr id="35" name="Picture 8" descr="C:\Users\nandish\Project\svnCode\VIIQ\writeup\demoVersion\poster\ss\homep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075" y="1181100"/>
            <a:ext cx="7449394"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9758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664797"/>
          </a:xfrm>
        </p:spPr>
        <p:txBody>
          <a:bodyPr/>
          <a:lstStyle/>
          <a:p>
            <a:r>
              <a:rPr lang="en-US" dirty="0">
                <a:solidFill>
                  <a:srgbClr val="0064B1"/>
                </a:solidFill>
              </a:rPr>
              <a:t>Entity-Relationship Queries (</a:t>
            </a:r>
            <a:r>
              <a:rPr lang="en-US" dirty="0" smtClean="0">
                <a:solidFill>
                  <a:srgbClr val="F58026"/>
                </a:solidFill>
              </a:rPr>
              <a:t>ERQ</a:t>
            </a:r>
            <a:r>
              <a:rPr lang="en-US" dirty="0" smtClean="0">
                <a:solidFill>
                  <a:srgbClr val="0064B1"/>
                </a:solidFill>
              </a:rPr>
              <a:t>)</a:t>
            </a:r>
            <a:endParaRPr lang="en-US" dirty="0">
              <a:solidFill>
                <a:srgbClr val="0064B1"/>
              </a:solidFill>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 y="1077516"/>
            <a:ext cx="8966200" cy="4037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txBox="1">
            <a:spLocks/>
          </p:cNvSpPr>
          <p:nvPr/>
        </p:nvSpPr>
        <p:spPr>
          <a:xfrm>
            <a:off x="126404" y="4275570"/>
            <a:ext cx="8896018" cy="867930"/>
          </a:xfrm>
          <a:prstGeom prst="rect">
            <a:avLst/>
          </a:prstGeom>
          <a:solidFill>
            <a:schemeClr val="bg1"/>
          </a:solidFill>
        </p:spPr>
        <p:txBody>
          <a:bodyPr vert="horz" wrap="square" lIns="182880" tIns="182880" rIns="182880" bIns="18288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lgn="ctr"/>
            <a:r>
              <a:rPr lang="en-US" sz="3600" b="1" dirty="0" smtClean="0">
                <a:solidFill>
                  <a:srgbClr val="0064B1"/>
                </a:solidFill>
                <a:latin typeface="Garamond" panose="02020404030301010803" pitchFamily="18" charset="0"/>
              </a:rPr>
              <a:t>http://idir.uta.edu/erq</a:t>
            </a:r>
            <a:endParaRPr lang="en-US" sz="3600" b="1" dirty="0">
              <a:solidFill>
                <a:srgbClr val="0064B1"/>
              </a:solidFill>
              <a:latin typeface="Garamond" panose="02020404030301010803" pitchFamily="18" charset="0"/>
            </a:endParaRPr>
          </a:p>
        </p:txBody>
      </p:sp>
      <p:sp>
        <p:nvSpPr>
          <p:cNvPr id="5" name="TextBox 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803819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558" y="866693"/>
            <a:ext cx="8367596" cy="4276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89436" y="171451"/>
            <a:ext cx="8363938" cy="671402"/>
          </a:xfrm>
        </p:spPr>
        <p:txBody>
          <a:bodyPr/>
          <a:lstStyle/>
          <a:p>
            <a:r>
              <a:rPr lang="en-US" dirty="0" err="1" smtClean="0">
                <a:solidFill>
                  <a:srgbClr val="F58026"/>
                </a:solidFill>
              </a:rPr>
              <a:t>Facetedpedia</a:t>
            </a:r>
            <a:r>
              <a:rPr lang="en-US" dirty="0" smtClean="0">
                <a:solidFill>
                  <a:srgbClr val="0064B1"/>
                </a:solidFill>
              </a:rPr>
              <a:t> </a:t>
            </a:r>
            <a:r>
              <a:rPr lang="en-US" sz="3600" dirty="0" smtClean="0">
                <a:solidFill>
                  <a:srgbClr val="0064B1"/>
                </a:solidFill>
              </a:rPr>
              <a:t>http</a:t>
            </a:r>
            <a:r>
              <a:rPr lang="en-US" sz="3600" dirty="0">
                <a:solidFill>
                  <a:srgbClr val="0064B1"/>
                </a:solidFill>
              </a:rPr>
              <a:t>://</a:t>
            </a:r>
            <a:r>
              <a:rPr lang="en-US" sz="3600" dirty="0" smtClean="0">
                <a:solidFill>
                  <a:srgbClr val="0064B1"/>
                </a:solidFill>
              </a:rPr>
              <a:t>idir.uta.edu/facetedpedia</a:t>
            </a:r>
            <a:endParaRPr lang="en-US" sz="3600" dirty="0">
              <a:solidFill>
                <a:srgbClr val="0064B1"/>
              </a:solidFill>
            </a:endParaRPr>
          </a:p>
        </p:txBody>
      </p:sp>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8672197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15425"/>
          </a:xfrm>
        </p:spPr>
        <p:txBody>
          <a:bodyPr/>
          <a:lstStyle/>
          <a:p>
            <a:r>
              <a:rPr lang="en-US" sz="4400" dirty="0"/>
              <a:t>Publications (cont’d)</a:t>
            </a:r>
            <a:endParaRPr lang="en-US" sz="4400" dirty="0"/>
          </a:p>
        </p:txBody>
      </p:sp>
      <p:sp>
        <p:nvSpPr>
          <p:cNvPr id="3" name="Text Placeholder 2"/>
          <p:cNvSpPr>
            <a:spLocks noGrp="1"/>
          </p:cNvSpPr>
          <p:nvPr>
            <p:ph type="body" sz="quarter" idx="10"/>
          </p:nvPr>
        </p:nvSpPr>
        <p:spPr>
          <a:xfrm>
            <a:off x="389436" y="1038225"/>
            <a:ext cx="8183064" cy="3101362"/>
          </a:xfrm>
        </p:spPr>
        <p:txBody>
          <a:bodyPr/>
          <a:lstStyle/>
          <a:p>
            <a:pPr marL="342900" indent="-342900">
              <a:buFont typeface="Courier New" panose="02070309020205020404" pitchFamily="49" charset="0"/>
              <a:buChar char="o"/>
            </a:pPr>
            <a:r>
              <a:rPr lang="en-US" sz="1800" dirty="0" smtClean="0">
                <a:solidFill>
                  <a:schemeClr val="accent5">
                    <a:lumMod val="75000"/>
                  </a:schemeClr>
                </a:solidFill>
              </a:rPr>
              <a:t>Toward </a:t>
            </a:r>
            <a:r>
              <a:rPr lang="en-US" sz="1800" dirty="0">
                <a:solidFill>
                  <a:schemeClr val="accent5">
                    <a:lumMod val="75000"/>
                  </a:schemeClr>
                </a:solidFill>
              </a:rPr>
              <a:t>Computational Fact-Checking.</a:t>
            </a:r>
            <a:r>
              <a:rPr lang="en-US" sz="1800" dirty="0">
                <a:solidFill>
                  <a:schemeClr val="tx1"/>
                </a:solidFill>
              </a:rPr>
              <a:t> You Wu, Pankaj K. Agarwal, Chengkai Li, Jun Yang, Cong Yu. VLDB 2014, pages 589-600</a:t>
            </a:r>
            <a:r>
              <a:rPr lang="en-US" sz="1800" dirty="0" smtClean="0">
                <a:solidFill>
                  <a:schemeClr val="tx1"/>
                </a:solidFill>
              </a:rPr>
              <a:t>.</a:t>
            </a:r>
          </a:p>
          <a:p>
            <a:pPr marL="342900" indent="-342900">
              <a:buFont typeface="Courier New" panose="02070309020205020404" pitchFamily="49" charset="0"/>
              <a:buChar char="o"/>
            </a:pPr>
            <a:r>
              <a:rPr lang="en-US" sz="1800" dirty="0" err="1">
                <a:solidFill>
                  <a:schemeClr val="accent5">
                    <a:lumMod val="75000"/>
                  </a:schemeClr>
                </a:solidFill>
              </a:rPr>
              <a:t>iCheck</a:t>
            </a:r>
            <a:r>
              <a:rPr lang="en-US" sz="1800" dirty="0">
                <a:solidFill>
                  <a:schemeClr val="accent5">
                    <a:lumMod val="75000"/>
                  </a:schemeClr>
                </a:solidFill>
              </a:rPr>
              <a:t>: computationally combating "lies, d-</a:t>
            </a:r>
            <a:r>
              <a:rPr lang="en-US" sz="1800" dirty="0" err="1">
                <a:solidFill>
                  <a:schemeClr val="accent5">
                    <a:lumMod val="75000"/>
                  </a:schemeClr>
                </a:solidFill>
              </a:rPr>
              <a:t>ned</a:t>
            </a:r>
            <a:r>
              <a:rPr lang="en-US" sz="1800" dirty="0">
                <a:solidFill>
                  <a:schemeClr val="accent5">
                    <a:lumMod val="75000"/>
                  </a:schemeClr>
                </a:solidFill>
              </a:rPr>
              <a:t> lies, and statistics". </a:t>
            </a:r>
            <a:r>
              <a:rPr lang="en-US" sz="1800" dirty="0">
                <a:solidFill>
                  <a:schemeClr val="tx1"/>
                </a:solidFill>
              </a:rPr>
              <a:t>You Wu, Brett </a:t>
            </a:r>
            <a:r>
              <a:rPr lang="en-US" sz="1800" dirty="0" err="1">
                <a:solidFill>
                  <a:schemeClr val="tx1"/>
                </a:solidFill>
              </a:rPr>
              <a:t>Walenz</a:t>
            </a:r>
            <a:r>
              <a:rPr lang="en-US" sz="1800" dirty="0">
                <a:solidFill>
                  <a:schemeClr val="tx1"/>
                </a:solidFill>
              </a:rPr>
              <a:t>, Peggy Li, Andrew Shim, Emre Sonmez, Pankaj K. Agarwal, Chengkai Li, Jun Yang, Cong Yu. SIGMOD 2014, pages 1063-1066.</a:t>
            </a:r>
          </a:p>
          <a:p>
            <a:pPr marL="342900" indent="-342900">
              <a:buFont typeface="Courier New" panose="02070309020205020404" pitchFamily="49" charset="0"/>
              <a:buChar char="o"/>
            </a:pPr>
            <a:r>
              <a:rPr lang="en-US" sz="1800" dirty="0">
                <a:solidFill>
                  <a:schemeClr val="accent5">
                    <a:lumMod val="75000"/>
                  </a:schemeClr>
                </a:solidFill>
              </a:rPr>
              <a:t>Incremental Discovery of Prominent Situational Facts. </a:t>
            </a:r>
            <a:r>
              <a:rPr lang="en-US" sz="1800" dirty="0" err="1">
                <a:solidFill>
                  <a:schemeClr val="tx1"/>
                </a:solidFill>
              </a:rPr>
              <a:t>Afroza</a:t>
            </a:r>
            <a:r>
              <a:rPr lang="en-US" sz="1800" dirty="0">
                <a:solidFill>
                  <a:schemeClr val="tx1"/>
                </a:solidFill>
              </a:rPr>
              <a:t> Sultana, </a:t>
            </a:r>
            <a:r>
              <a:rPr lang="en-US" sz="1800" dirty="0" err="1">
                <a:solidFill>
                  <a:schemeClr val="tx1"/>
                </a:solidFill>
              </a:rPr>
              <a:t>Naeemul</a:t>
            </a:r>
            <a:r>
              <a:rPr lang="en-US" sz="1800" dirty="0">
                <a:solidFill>
                  <a:schemeClr val="tx1"/>
                </a:solidFill>
              </a:rPr>
              <a:t> Hassan, Chengkai Li, Jun Yang, Cong Yu. ICDE 2014, pages 112-123.</a:t>
            </a:r>
          </a:p>
          <a:p>
            <a:pPr marL="342900" indent="-342900">
              <a:buFont typeface="Courier New" panose="02070309020205020404" pitchFamily="49" charset="0"/>
              <a:buChar char="o"/>
            </a:pPr>
            <a:r>
              <a:rPr lang="en-US" sz="1800" dirty="0">
                <a:solidFill>
                  <a:schemeClr val="accent5">
                    <a:lumMod val="75000"/>
                  </a:schemeClr>
                </a:solidFill>
              </a:rPr>
              <a:t>Discovering General Prominent Streaks in Sequence Data. </a:t>
            </a:r>
            <a:r>
              <a:rPr lang="en-US" sz="1800" dirty="0">
                <a:solidFill>
                  <a:schemeClr val="tx1"/>
                </a:solidFill>
              </a:rPr>
              <a:t>Gensheng Zhang, Xiao Jiang, Ping Luo, Min Wang, Chengkai Li. ACM TKDD, </a:t>
            </a:r>
            <a:r>
              <a:rPr lang="fr-FR" sz="1800" dirty="0">
                <a:solidFill>
                  <a:schemeClr val="tx1"/>
                </a:solidFill>
              </a:rPr>
              <a:t>8(2):article 9, </a:t>
            </a:r>
            <a:r>
              <a:rPr lang="fr-FR" sz="1800" dirty="0" err="1">
                <a:solidFill>
                  <a:schemeClr val="tx1"/>
                </a:solidFill>
              </a:rPr>
              <a:t>June</a:t>
            </a:r>
            <a:r>
              <a:rPr lang="fr-FR" sz="1800" dirty="0">
                <a:solidFill>
                  <a:schemeClr val="tx1"/>
                </a:solidFill>
              </a:rPr>
              <a:t> 2014</a:t>
            </a:r>
            <a:r>
              <a:rPr lang="en-US" sz="1800" dirty="0">
                <a:solidFill>
                  <a:schemeClr val="tx1"/>
                </a:solidFill>
              </a:rPr>
              <a:t>.</a:t>
            </a:r>
          </a:p>
          <a:p>
            <a:pPr marL="342900" indent="-342900">
              <a:buFont typeface="Courier New" panose="02070309020205020404" pitchFamily="49" charset="0"/>
              <a:buChar char="o"/>
            </a:pPr>
            <a:r>
              <a:rPr lang="en-US" sz="1800" dirty="0">
                <a:solidFill>
                  <a:schemeClr val="accent5">
                    <a:lumMod val="75000"/>
                  </a:schemeClr>
                </a:solidFill>
              </a:rPr>
              <a:t>Discovering and Learning Sensational Episodes of News Events. </a:t>
            </a:r>
            <a:r>
              <a:rPr lang="en-US" sz="1800" dirty="0">
                <a:solidFill>
                  <a:schemeClr val="tx1"/>
                </a:solidFill>
              </a:rPr>
              <a:t>Xiang </a:t>
            </a:r>
            <a:r>
              <a:rPr lang="en-US" sz="1800" dirty="0" err="1">
                <a:solidFill>
                  <a:schemeClr val="tx1"/>
                </a:solidFill>
              </a:rPr>
              <a:t>Ao</a:t>
            </a:r>
            <a:r>
              <a:rPr lang="en-US" sz="1800" dirty="0">
                <a:solidFill>
                  <a:schemeClr val="tx1"/>
                </a:solidFill>
              </a:rPr>
              <a:t>, Ping Luo, Chengkai Li, </a:t>
            </a:r>
            <a:r>
              <a:rPr lang="en-US" sz="1800" dirty="0" err="1">
                <a:solidFill>
                  <a:schemeClr val="tx1"/>
                </a:solidFill>
              </a:rPr>
              <a:t>Fuzhen</a:t>
            </a:r>
            <a:r>
              <a:rPr lang="en-US" sz="1800" dirty="0">
                <a:solidFill>
                  <a:schemeClr val="tx1"/>
                </a:solidFill>
              </a:rPr>
              <a:t> Zhuang, Qing He, and </a:t>
            </a:r>
            <a:r>
              <a:rPr lang="en-US" sz="1800" dirty="0" err="1">
                <a:solidFill>
                  <a:schemeClr val="tx1"/>
                </a:solidFill>
              </a:rPr>
              <a:t>Zhongzhi</a:t>
            </a:r>
            <a:r>
              <a:rPr lang="en-US" sz="1800" dirty="0">
                <a:solidFill>
                  <a:schemeClr val="tx1"/>
                </a:solidFill>
              </a:rPr>
              <a:t> Shi. WWW 2014, pages 217-218</a:t>
            </a:r>
            <a:r>
              <a:rPr lang="en-US" sz="1800" dirty="0" smtClean="0">
                <a:solidFill>
                  <a:schemeClr val="tx1"/>
                </a:solidFill>
              </a:rPr>
              <a:t>.</a:t>
            </a:r>
            <a:endParaRPr lang="en-US" sz="1800" dirty="0">
              <a:solidFill>
                <a:schemeClr val="tx1"/>
              </a:solidFill>
            </a:endParaRPr>
          </a:p>
        </p:txBody>
      </p:sp>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574562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15425"/>
          </a:xfrm>
        </p:spPr>
        <p:txBody>
          <a:bodyPr/>
          <a:lstStyle/>
          <a:p>
            <a:r>
              <a:rPr lang="en-US" sz="4400" dirty="0"/>
              <a:t>Publications (cont’d)</a:t>
            </a:r>
            <a:endParaRPr lang="en-US" sz="4400" dirty="0"/>
          </a:p>
        </p:txBody>
      </p:sp>
      <p:sp>
        <p:nvSpPr>
          <p:cNvPr id="3" name="Text Placeholder 2"/>
          <p:cNvSpPr>
            <a:spLocks noGrp="1"/>
          </p:cNvSpPr>
          <p:nvPr>
            <p:ph type="body" sz="quarter" idx="10"/>
          </p:nvPr>
        </p:nvSpPr>
        <p:spPr>
          <a:xfrm>
            <a:off x="389436" y="1038225"/>
            <a:ext cx="8183064" cy="1927066"/>
          </a:xfrm>
        </p:spPr>
        <p:txBody>
          <a:bodyPr/>
          <a:lstStyle/>
          <a:p>
            <a:pPr marL="342900" indent="-342900">
              <a:buFont typeface="Courier New" panose="02070309020205020404" pitchFamily="49" charset="0"/>
              <a:buChar char="o"/>
            </a:pPr>
            <a:r>
              <a:rPr lang="en-US" sz="1800" dirty="0">
                <a:solidFill>
                  <a:schemeClr val="accent5">
                    <a:lumMod val="75000"/>
                  </a:schemeClr>
                </a:solidFill>
              </a:rPr>
              <a:t>On "One of the Few" Objects. </a:t>
            </a:r>
            <a:r>
              <a:rPr lang="en-US" sz="1800" dirty="0">
                <a:solidFill>
                  <a:schemeClr val="tx1"/>
                </a:solidFill>
              </a:rPr>
              <a:t>You Wu, Pankaj K. Agarwal, Chengkai Li, Jun Yang, Cong Yu. KDD 2012, pages 1487-1495.</a:t>
            </a:r>
          </a:p>
          <a:p>
            <a:pPr marL="342900" indent="-342900">
              <a:buFont typeface="Courier New" panose="02070309020205020404" pitchFamily="49" charset="0"/>
              <a:buChar char="o"/>
            </a:pPr>
            <a:r>
              <a:rPr lang="en-US" sz="1800" dirty="0">
                <a:solidFill>
                  <a:schemeClr val="accent5">
                    <a:lumMod val="75000"/>
                  </a:schemeClr>
                </a:solidFill>
              </a:rPr>
              <a:t>Prominent Streak Discovery in Sequence Data. </a:t>
            </a:r>
            <a:r>
              <a:rPr lang="en-US" sz="1800" dirty="0">
                <a:solidFill>
                  <a:schemeClr val="tx1"/>
                </a:solidFill>
              </a:rPr>
              <a:t>Xiao Jiang, Chengkai Li, Ping Luo, Min Wang, Yong Yu. KDD 2011, pages 1280-1288.</a:t>
            </a:r>
          </a:p>
          <a:p>
            <a:pPr marL="342900" indent="-342900">
              <a:buFont typeface="Courier New" panose="02070309020205020404" pitchFamily="49" charset="0"/>
              <a:buChar char="o"/>
            </a:pPr>
            <a:r>
              <a:rPr lang="en-US" sz="1800" dirty="0">
                <a:solidFill>
                  <a:schemeClr val="accent5">
                    <a:lumMod val="75000"/>
                  </a:schemeClr>
                </a:solidFill>
              </a:rPr>
              <a:t>Computational Journalism: A Call to Arms to Database Researchers.</a:t>
            </a:r>
            <a:r>
              <a:rPr lang="en-US" sz="1800" dirty="0">
                <a:solidFill>
                  <a:schemeClr val="tx1"/>
                </a:solidFill>
              </a:rPr>
              <a:t> Sarah Cohen, Chengkai Li, Jun Yang, Cong Yu. CIDR 2011, pages 148-151.</a:t>
            </a:r>
            <a:r>
              <a:rPr lang="zh-CN" altLang="en-US" sz="1800" dirty="0">
                <a:solidFill>
                  <a:schemeClr val="tx1"/>
                </a:solidFill>
              </a:rPr>
              <a:t> </a:t>
            </a:r>
            <a:r>
              <a:rPr lang="en-US" altLang="zh-CN" sz="1800" dirty="0">
                <a:solidFill>
                  <a:schemeClr val="tx1"/>
                </a:solidFill>
              </a:rPr>
              <a:t>(</a:t>
            </a:r>
            <a:r>
              <a:rPr lang="en-US" altLang="zh-CN" sz="1800" b="1" dirty="0">
                <a:solidFill>
                  <a:schemeClr val="tx1"/>
                </a:solidFill>
              </a:rPr>
              <a:t>3rd place in best Outrageous Ideas and Vision (OIV) Track paper competition</a:t>
            </a:r>
            <a:r>
              <a:rPr lang="en-US" altLang="zh-CN" sz="1800" dirty="0">
                <a:solidFill>
                  <a:schemeClr val="tx1"/>
                </a:solidFill>
              </a:rPr>
              <a:t>)</a:t>
            </a:r>
            <a:endParaRPr lang="en-US" sz="1800" dirty="0">
              <a:solidFill>
                <a:schemeClr val="tx1"/>
              </a:solidFill>
            </a:endParaRPr>
          </a:p>
        </p:txBody>
      </p:sp>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819217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Data Analytics for Computational Journalism">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2.xml><?xml version="1.0" encoding="utf-8"?>
<a:theme xmlns:a="http://schemas.openxmlformats.org/drawingml/2006/main" name="Metro Template Colored Titles Segoe UI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07DA61BCD4B7547AE8D10765BD0CE8E" ma:contentTypeVersion="0" ma:contentTypeDescription="Create a new document." ma:contentTypeScope="" ma:versionID="55b87418d99f100b3d29bdf3b873baf7">
  <xsd:schema xmlns:xsd="http://www.w3.org/2001/XMLSchema" xmlns:xs="http://www.w3.org/2001/XMLSchema" xmlns:p="http://schemas.microsoft.com/office/2006/metadata/properties" xmlns:ns2="efcf9526-8f58-4668-98d8-2ea05232c146" targetNamespace="http://schemas.microsoft.com/office/2006/metadata/properties" ma:root="true" ma:fieldsID="e60aa810e7516a17d986a3607e10a8a5" ns2:_="">
    <xsd:import namespace="efcf9526-8f58-4668-98d8-2ea05232c146"/>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fcf9526-8f58-4668-98d8-2ea05232c146"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efcf9526-8f58-4668-98d8-2ea05232c146">F7FTNZDPCCWN-1787-27</_dlc_DocId>
    <_dlc_DocIdUrl xmlns="efcf9526-8f58-4668-98d8-2ea05232c146">
      <Url>http://edweb/retail/edretail/TeamSites/Corp/WWRS/Workstreams/VM/_layouts/DocIdRedir.aspx?ID=F7FTNZDPCCWN-1787-27</Url>
      <Description>F7FTNZDPCCWN-1787-27</Description>
    </_dlc_DocIdUrl>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5E40AFE3-F9F3-497F-A4C5-ED17B81B07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fcf9526-8f58-4668-98d8-2ea05232c1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efcf9526-8f58-4668-98d8-2ea05232c146"/>
    <ds:schemaRef ds:uri="http://purl.org/dc/dcmitype/"/>
    <ds:schemaRef ds:uri="http://schemas.microsoft.com/office/2006/metadata/properties"/>
    <ds:schemaRef ds:uri="http://www.w3.org/XML/1998/namespace"/>
    <ds:schemaRef ds:uri="http://purl.org/dc/elements/1.1/"/>
    <ds:schemaRef ds:uri="http://schemas.microsoft.com/office/infopath/2007/PartnerControls"/>
    <ds:schemaRef ds:uri="http://schemas.openxmlformats.org/package/2006/metadata/core-properties"/>
    <ds:schemaRef ds:uri="http://purl.org/dc/terms/"/>
  </ds:schemaRefs>
</ds:datastoreItem>
</file>

<file path=customXml/itemProps4.xml><?xml version="1.0" encoding="utf-8"?>
<ds:datastoreItem xmlns:ds="http://schemas.openxmlformats.org/officeDocument/2006/customXml" ds:itemID="{91ECADBA-ED53-4B09-9B9E-9372BF1CBDCF}">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Data Analytics for Computational Journalism</Template>
  <TotalTime>7335</TotalTime>
  <Words>3734</Words>
  <Application>Microsoft Office PowerPoint</Application>
  <PresentationFormat>On-screen Show (16:9)</PresentationFormat>
  <Paragraphs>504</Paragraphs>
  <Slides>75</Slides>
  <Notes>10</Notes>
  <HiddenSlides>0</HiddenSlides>
  <MMClips>0</MMClips>
  <ScaleCrop>false</ScaleCrop>
  <HeadingPairs>
    <vt:vector size="4" baseType="variant">
      <vt:variant>
        <vt:lpstr>Theme</vt:lpstr>
      </vt:variant>
      <vt:variant>
        <vt:i4>2</vt:i4>
      </vt:variant>
      <vt:variant>
        <vt:lpstr>Slide Titles</vt:lpstr>
      </vt:variant>
      <vt:variant>
        <vt:i4>75</vt:i4>
      </vt:variant>
    </vt:vector>
  </HeadingPairs>
  <TitlesOfParts>
    <vt:vector size="77" baseType="lpstr">
      <vt:lpstr>Data Analytics for Computational Journalism</vt:lpstr>
      <vt:lpstr>Metro Template Colored Titles Segoe UI 16x9</vt:lpstr>
      <vt:lpstr>PowerPoint Presentation</vt:lpstr>
      <vt:lpstr>Dallas-Fort Worth Metroplex, Texas</vt:lpstr>
      <vt:lpstr>The University of Texas at Arlington</vt:lpstr>
      <vt:lpstr>Department of Computer Science and Engineering</vt:lpstr>
      <vt:lpstr>The Innovative Database and Information Systems Research (IDIR) Laboratory</vt:lpstr>
      <vt:lpstr>Our Computational Journalism Project</vt:lpstr>
      <vt:lpstr>Publications</vt:lpstr>
      <vt:lpstr>Publications (cont’d)</vt:lpstr>
      <vt:lpstr>Publications (cont’d)</vt:lpstr>
      <vt:lpstr>PowerPoint Presentation</vt:lpstr>
      <vt:lpstr>People Make Claims All The Time</vt:lpstr>
      <vt:lpstr>Fact Checking is not Easy</vt:lpstr>
      <vt:lpstr>Fact Checking is not Easy</vt:lpstr>
      <vt:lpstr>Existing Fact Checking Projects</vt:lpstr>
      <vt:lpstr>PowerPoint Presentation</vt:lpstr>
      <vt:lpstr>Limitations of Current Fact-Checking Practices</vt:lpstr>
      <vt:lpstr>PowerPoint Presentation</vt:lpstr>
      <vt:lpstr>PowerPoint Presentation</vt:lpstr>
      <vt:lpstr>PowerPoint Presentation</vt:lpstr>
      <vt:lpstr>PowerPoint Presentation</vt:lpstr>
      <vt:lpstr>ClaimBuster</vt:lpstr>
      <vt:lpstr>ClaimBuster</vt:lpstr>
      <vt:lpstr>iCheck (Led by Duke)</vt:lpstr>
      <vt:lpstr>iCheck (Led by Duke)</vt:lpstr>
      <vt:lpstr>ClaimBuster to be 2016-Ready</vt:lpstr>
      <vt:lpstr>PowerPoint Presentation</vt:lpstr>
      <vt:lpstr>Dataset: Presidential Debate Transcripts</vt:lpstr>
      <vt:lpstr>3 Classes of Sentences</vt:lpstr>
      <vt:lpstr>Ground Truth Collection</vt:lpstr>
      <vt:lpstr>Ground Truth Collection Website</vt:lpstr>
      <vt:lpstr>Feature Extraction</vt:lpstr>
      <vt:lpstr>Feature Selection</vt:lpstr>
      <vt:lpstr>Important Features</vt:lpstr>
      <vt:lpstr>Implementation: Python NLP/ML Tools</vt:lpstr>
      <vt:lpstr>Evaluation: Classification</vt:lpstr>
      <vt:lpstr>Evaluation: Ranking</vt:lpstr>
      <vt:lpstr>Case Study: #GOPDebate2015</vt:lpstr>
      <vt:lpstr>Case Study: #GOPDebate2015</vt:lpstr>
      <vt:lpstr>Case Study: #GOPDebate2015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 are Invited </vt:lpstr>
      <vt:lpstr>PowerPoint Presentation</vt:lpstr>
      <vt:lpstr>FactWatcher (Fact Finding)</vt:lpstr>
      <vt:lpstr>PowerPoint Presentation</vt:lpstr>
      <vt:lpstr>PowerPoint Presentation</vt:lpstr>
      <vt:lpstr>FactWatcher Finds Three Types of Facts (and can be Extended)</vt:lpstr>
      <vt:lpstr>FactWatcher Finds Three Types of Facts (and can be Extended)</vt:lpstr>
      <vt:lpstr>PowerPoint Presentation</vt:lpstr>
      <vt:lpstr>Acknowledgment</vt:lpstr>
      <vt:lpstr>Acknowledgment</vt:lpstr>
      <vt:lpstr>Thank You!  Questions?</vt:lpstr>
      <vt:lpstr>PowerPoint Presentation</vt:lpstr>
      <vt:lpstr>PowerPoint Presentation</vt:lpstr>
      <vt:lpstr>Humans’ Obsession: Comparing Things</vt:lpstr>
      <vt:lpstr>Facebook-Google Showdown</vt:lpstr>
      <vt:lpstr>Facebook-Google Showdown</vt:lpstr>
      <vt:lpstr>CrowdConsensus</vt:lpstr>
      <vt:lpstr>How to Get Preference Relations?  Ask the Crowd (mobile apps)</vt:lpstr>
      <vt:lpstr>PowerPoint Presentation</vt:lpstr>
      <vt:lpstr>CrewScout --- Expert Team Formation</vt:lpstr>
      <vt:lpstr>CrewScout http://idir.uta.edu/crewscout/</vt:lpstr>
      <vt:lpstr>CrewScout   http://idir.uta.edu/crewscout/</vt:lpstr>
      <vt:lpstr>GQBE (Graph Query-by-Example)     http://idir.uta.edu/gqbe</vt:lpstr>
      <vt:lpstr>GQBE (Graph Query-by-Example)</vt:lpstr>
      <vt:lpstr>Orion: Auto-suggestion for Interactive Graph Query Formulation         http://idir.uta.edu/orion</vt:lpstr>
      <vt:lpstr>Entity-Relationship Queries (ERQ)</vt:lpstr>
      <vt:lpstr>Facetedpedia http://idir.uta.edu/facetedpedia</vt:lpstr>
    </vt:vector>
  </TitlesOfParts>
  <Manager>&lt;Content Manager Name Here&gt;</Manager>
  <Company>The University of Texas at Arlington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Chengkai Li</dc:creator>
  <cp:keywords>&lt;Any Related Keywords&gt;</cp:keywords>
  <dc:description>Template: Saku Uchikawa, Microsoft Corporation
Formatting:
Event Date: 
Event Location: 
Audience Type: Internal</dc:description>
  <cp:lastModifiedBy>Chengkai Li</cp:lastModifiedBy>
  <cp:revision>519</cp:revision>
  <dcterms:created xsi:type="dcterms:W3CDTF">2013-05-03T04:52:11Z</dcterms:created>
  <dcterms:modified xsi:type="dcterms:W3CDTF">2015-10-13T03:20:00Z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0x010100A07DA61BCD4B7547AE8D10765BD0CE8E</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_dlc_DocIdItemGuid">
    <vt:lpwstr>d884eee4-06e6-490a-983b-432b80396b86</vt:lpwstr>
  </property>
</Properties>
</file>